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8" r:id="rId2"/>
    <p:sldId id="347" r:id="rId3"/>
    <p:sldId id="348" r:id="rId4"/>
    <p:sldId id="385" r:id="rId5"/>
    <p:sldId id="330" r:id="rId6"/>
    <p:sldId id="338" r:id="rId7"/>
    <p:sldId id="339" r:id="rId8"/>
    <p:sldId id="333" r:id="rId9"/>
    <p:sldId id="336" r:id="rId10"/>
    <p:sldId id="340" r:id="rId11"/>
    <p:sldId id="341" r:id="rId12"/>
    <p:sldId id="349" r:id="rId13"/>
    <p:sldId id="384" r:id="rId14"/>
    <p:sldId id="342" r:id="rId15"/>
    <p:sldId id="346" r:id="rId16"/>
    <p:sldId id="343" r:id="rId17"/>
    <p:sldId id="344" r:id="rId18"/>
    <p:sldId id="345" r:id="rId19"/>
    <p:sldId id="264" r:id="rId20"/>
  </p:sldIdLst>
  <p:sldSz cx="12192000" cy="6858000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 userDrawn="1">
          <p15:clr>
            <a:srgbClr val="A4A3A4"/>
          </p15:clr>
        </p15:guide>
        <p15:guide id="2" orient="horz" pos="4065" userDrawn="1">
          <p15:clr>
            <a:srgbClr val="A4A3A4"/>
          </p15:clr>
        </p15:guide>
        <p15:guide id="3" orient="horz" pos="799" userDrawn="1">
          <p15:clr>
            <a:srgbClr val="A4A3A4"/>
          </p15:clr>
        </p15:guide>
        <p15:guide id="4" orient="horz" pos="2251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257" userDrawn="1">
          <p15:clr>
            <a:srgbClr val="A4A3A4"/>
          </p15:clr>
        </p15:guide>
        <p15:guide id="7" pos="74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6C2"/>
    <a:srgbClr val="00AFE7"/>
    <a:srgbClr val="00A987"/>
    <a:srgbClr val="187067"/>
    <a:srgbClr val="BECF00"/>
    <a:srgbClr val="E2001A"/>
    <a:srgbClr val="EFF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8" autoAdjust="0"/>
    <p:restoredTop sz="94674" autoAdjust="0"/>
  </p:normalViewPr>
  <p:slideViewPr>
    <p:cSldViewPr>
      <p:cViewPr varScale="1">
        <p:scale>
          <a:sx n="67" d="100"/>
          <a:sy n="67" d="100"/>
        </p:scale>
        <p:origin x="86" y="173"/>
      </p:cViewPr>
      <p:guideLst>
        <p:guide orient="horz" pos="255"/>
        <p:guide orient="horz" pos="4065"/>
        <p:guide orient="horz" pos="799"/>
        <p:guide orient="horz" pos="2251"/>
        <p:guide orient="horz" pos="2160"/>
        <p:guide pos="257"/>
        <p:guide pos="74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50618191-A39D-8A4C-83AD-41B4FAFFC9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0EF8FBD-DCD6-E243-B246-FB16F3F32F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228E4-6A96-6B4A-AE8E-AD87CFB8BE80}" type="datetimeFigureOut">
              <a:rPr lang="de-DE" smtClean="0"/>
              <a:t>20.03.2024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6B9CC0E-5BE4-4941-8570-3F7F3F4CF2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21C1F5D-FE4B-3041-84C4-343A9A6336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5347A-0560-2D49-815F-44089C53601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2241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178303-984B-4CDF-976F-BC5999EB2329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2429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8303-984B-4CDF-976F-BC5999EB2329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8195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8303-984B-4CDF-976F-BC5999EB2329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7072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ildplatzhalter 28">
            <a:extLst>
              <a:ext uri="{FF2B5EF4-FFF2-40B4-BE49-F238E27FC236}">
                <a16:creationId xmlns:a16="http://schemas.microsoft.com/office/drawing/2014/main" id="{CBCAD954-29CA-8E4F-AC0E-4E38E9C358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68414"/>
            <a:ext cx="1219200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8447963B-C185-6049-9AD4-8F2A4A7A33B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9416" y="6524748"/>
            <a:ext cx="2783416" cy="33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0" i="0" baseline="0"/>
            </a:lvl1pPr>
          </a:lstStyle>
          <a:p>
            <a:r>
              <a:rPr lang="de-DE" dirty="0"/>
              <a:t>Düsseldorf, </a:t>
            </a:r>
            <a:fld id="{6F035134-2EC5-D345-A42D-53D982D02DBC}" type="datetime4">
              <a:rPr lang="de-DE" smtClean="0"/>
              <a:pPr/>
              <a:t>20. März 2024</a:t>
            </a:fld>
            <a:endParaRPr lang="de-DE" dirty="0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2AB0A9F8-53C6-9C4D-9A13-812A56AF422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9627" y="6524748"/>
            <a:ext cx="383779" cy="34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46DDF9AE-9AF3-49DF-8E53-FD59C28FFFFB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F882A872-C8D0-B048-973A-F716B7D36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627" y="3582808"/>
            <a:ext cx="11424386" cy="2006432"/>
          </a:xfrm>
          <a:prstGeom prst="rect">
            <a:avLst/>
          </a:prstGeom>
        </p:spPr>
        <p:txBody>
          <a:bodyPr lIns="0"/>
          <a:lstStyle/>
          <a:p>
            <a:r>
              <a:rPr lang="de-DE" dirty="0"/>
              <a:t>Mastertitelformat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BFCB40A-24F6-4B4E-8896-0F4C8874F5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4" r="459" b="31855"/>
          <a:stretch/>
        </p:blipFill>
        <p:spPr>
          <a:xfrm>
            <a:off x="1" y="5589240"/>
            <a:ext cx="12192000" cy="1271161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42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mit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713EA3F-EBC6-824B-A18F-568E8FBEE4D9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405660" y="1412776"/>
            <a:ext cx="11376025" cy="648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1800" baseline="0">
                <a:solidFill>
                  <a:srgbClr val="E2001A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8380EA08-7DB1-ED47-B810-4FAA72466B5B}"/>
              </a:ext>
            </a:extLst>
          </p:cNvPr>
          <p:cNvSpPr>
            <a:spLocks noGrp="1" noChangeAspect="1"/>
          </p:cNvSpPr>
          <p:nvPr>
            <p:ph sz="half" idx="1" hasCustomPrompt="1"/>
          </p:nvPr>
        </p:nvSpPr>
        <p:spPr>
          <a:xfrm>
            <a:off x="405661" y="2204864"/>
            <a:ext cx="11376024" cy="331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aseline="0">
                <a:latin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Inhalt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371797F-F0C9-A940-8458-3838DF2EB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4" r="459" b="31855"/>
          <a:stretch/>
        </p:blipFill>
        <p:spPr>
          <a:xfrm>
            <a:off x="1" y="5589240"/>
            <a:ext cx="12192000" cy="1271161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544405AA-EE5F-B44F-B706-3F9A0C1755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9416" y="6524748"/>
            <a:ext cx="2783416" cy="33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0" i="0" baseline="0"/>
            </a:lvl1pPr>
          </a:lstStyle>
          <a:p>
            <a:r>
              <a:rPr lang="de-DE" dirty="0"/>
              <a:t>Düsseldorf, </a:t>
            </a:r>
            <a:fld id="{6F035134-2EC5-D345-A42D-53D982D02DBC}" type="datetime4">
              <a:rPr lang="de-DE" smtClean="0"/>
              <a:pPr/>
              <a:t>20. März 2024</a:t>
            </a:fld>
            <a:endParaRPr lang="de-DE" dirty="0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9F61EB39-A9D6-094E-A386-26524FB1A8B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9627" y="6524748"/>
            <a:ext cx="383779" cy="34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46DDF9AE-9AF3-49DF-8E53-FD59C28FFFFB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40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mit zwei Inh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713EA3F-EBC6-824B-A18F-568E8FBEE4D9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405660" y="1412776"/>
            <a:ext cx="11376025" cy="648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1800" baseline="0">
                <a:solidFill>
                  <a:srgbClr val="E2001A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8380EA08-7DB1-ED47-B810-4FAA72466B5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5661" y="2204864"/>
            <a:ext cx="5400000" cy="39604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aseline="0">
                <a:latin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Inhalt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27B787BE-3380-2340-B577-82B61BAA37D9}"/>
              </a:ext>
            </a:extLst>
          </p:cNvPr>
          <p:cNvSpPr>
            <a:spLocks noGrp="1" noChangeAspect="1"/>
          </p:cNvSpPr>
          <p:nvPr>
            <p:ph sz="half" idx="10" hasCustomPrompt="1"/>
          </p:nvPr>
        </p:nvSpPr>
        <p:spPr>
          <a:xfrm>
            <a:off x="6381685" y="2204864"/>
            <a:ext cx="5400000" cy="31683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aseline="0">
                <a:latin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Inhalt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061D7BF-3590-A142-AA18-8ACDE065CA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4" r="459" b="31855"/>
          <a:stretch/>
        </p:blipFill>
        <p:spPr>
          <a:xfrm>
            <a:off x="1" y="5589240"/>
            <a:ext cx="12192000" cy="1271161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544405AA-EE5F-B44F-B706-3F9A0C1755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9416" y="6524748"/>
            <a:ext cx="2783416" cy="33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0" i="0" baseline="0"/>
            </a:lvl1pPr>
          </a:lstStyle>
          <a:p>
            <a:r>
              <a:rPr lang="de-DE" dirty="0"/>
              <a:t>Düsseldorf, </a:t>
            </a:r>
            <a:fld id="{6F035134-2EC5-D345-A42D-53D982D02DBC}" type="datetime4">
              <a:rPr lang="de-DE" smtClean="0"/>
              <a:pPr/>
              <a:t>20. März 2024</a:t>
            </a:fld>
            <a:endParaRPr lang="de-DE" dirty="0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9F61EB39-A9D6-094E-A386-26524FB1A8B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9627" y="6524748"/>
            <a:ext cx="383779" cy="34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46DDF9AE-9AF3-49DF-8E53-FD59C28FFFFB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4197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0DA40A4C-BD14-8E40-A2F8-E802831629C5}"/>
              </a:ext>
            </a:extLst>
          </p:cNvPr>
          <p:cNvSpPr>
            <a:spLocks noGrp="1" noChangeAspect="1"/>
          </p:cNvSpPr>
          <p:nvPr>
            <p:ph sz="half" idx="1" hasCustomPrompt="1"/>
          </p:nvPr>
        </p:nvSpPr>
        <p:spPr>
          <a:xfrm>
            <a:off x="405661" y="1412776"/>
            <a:ext cx="11376024" cy="41044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 baseline="0">
                <a:latin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Inhalt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2BBD29E-E635-A347-AC10-D0E61C09C2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4" r="459" b="31855"/>
          <a:stretch/>
        </p:blipFill>
        <p:spPr>
          <a:xfrm>
            <a:off x="1" y="5589240"/>
            <a:ext cx="12192000" cy="1271161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F563D218-6719-3347-8A69-194199B4D53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9416" y="6524748"/>
            <a:ext cx="2783416" cy="33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0" i="0" baseline="0"/>
            </a:lvl1pPr>
          </a:lstStyle>
          <a:p>
            <a:r>
              <a:rPr lang="de-DE" dirty="0"/>
              <a:t>Düsseldorf, </a:t>
            </a:r>
            <a:fld id="{6F035134-2EC5-D345-A42D-53D982D02DBC}" type="datetime4">
              <a:rPr lang="de-DE" smtClean="0"/>
              <a:pPr/>
              <a:t>20. März 2024</a:t>
            </a:fld>
            <a:endParaRPr lang="de-DE" dirty="0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400A71A-06C8-E24E-B332-D8C1947837C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9627" y="6524748"/>
            <a:ext cx="383779" cy="34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46DDF9AE-9AF3-49DF-8E53-FD59C28FFFFB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8178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ganz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0DA40A4C-BD14-8E40-A2F8-E802831629C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0" y="1268414"/>
            <a:ext cx="12192000" cy="5589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Ins="0" bIns="0">
            <a:normAutofit/>
          </a:bodyPr>
          <a:lstStyle>
            <a:lvl1pPr marL="0" indent="0">
              <a:buNone/>
              <a:defRPr sz="1800" baseline="0">
                <a:latin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Inhalt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685A53D-B64C-674A-A9ED-F53601B719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9416" y="6524748"/>
            <a:ext cx="2783416" cy="33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0" i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Düsseldorf, </a:t>
            </a:r>
            <a:fld id="{6F035134-2EC5-D345-A42D-53D982D02DBC}" type="datetime4">
              <a:rPr lang="de-DE" smtClean="0"/>
              <a:pPr/>
              <a:t>20. März 2024</a:t>
            </a:fld>
            <a:endParaRPr lang="de-DE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F8BA74B-1009-8B4D-BAC0-7F191A36A4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9627" y="6524748"/>
            <a:ext cx="383779" cy="34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46DDF9AE-9AF3-49DF-8E53-FD59C28FFFF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5124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übersicht ode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01A85CB9-7499-7444-A482-E871C227E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0323" y="2852936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rgbClr val="EB2220"/>
                </a:solidFill>
              </a:defRPr>
            </a:lvl1pPr>
          </a:lstStyle>
          <a:p>
            <a:r>
              <a:rPr lang="de-DE" dirty="0"/>
              <a:t>Kapitelüberschrift oder Zitat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ECFF666-B24D-894E-AD62-8991B3DD9F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4" r="459" b="31855"/>
          <a:stretch/>
        </p:blipFill>
        <p:spPr>
          <a:xfrm>
            <a:off x="1" y="5589240"/>
            <a:ext cx="12192000" cy="1271161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F563D218-6719-3347-8A69-194199B4D53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9416" y="6524748"/>
            <a:ext cx="2783416" cy="33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0" i="0" baseline="0"/>
            </a:lvl1pPr>
          </a:lstStyle>
          <a:p>
            <a:r>
              <a:rPr lang="de-DE" dirty="0"/>
              <a:t>Düsseldorf, </a:t>
            </a:r>
            <a:fld id="{6F035134-2EC5-D345-A42D-53D982D02DBC}" type="datetime4">
              <a:rPr lang="de-DE" smtClean="0"/>
              <a:pPr/>
              <a:t>20. März 2024</a:t>
            </a:fld>
            <a:endParaRPr lang="de-DE" dirty="0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400A71A-06C8-E24E-B332-D8C1947837C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9627" y="6524748"/>
            <a:ext cx="383779" cy="34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46DDF9AE-9AF3-49DF-8E53-FD59C28FFFFB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494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286605"/>
            <a:ext cx="10995660" cy="1126171"/>
          </a:xfrm>
          <a:ln w="9525">
            <a:solidFill>
              <a:schemeClr val="tx1"/>
            </a:solidFill>
          </a:ln>
        </p:spPr>
        <p:txBody>
          <a:bodyPr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1" y="1845734"/>
            <a:ext cx="10995660" cy="402336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55470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36600" y="286605"/>
            <a:ext cx="107569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1846052"/>
            <a:ext cx="529844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600" y="2582335"/>
            <a:ext cx="5298440" cy="328676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523748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5237480" cy="328676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80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>
            <a:extLst>
              <a:ext uri="{FF2B5EF4-FFF2-40B4-BE49-F238E27FC236}">
                <a16:creationId xmlns:a16="http://schemas.microsoft.com/office/drawing/2014/main" id="{EEF8A8FF-5487-7041-8601-A005E6C1A5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11271" y="404813"/>
            <a:ext cx="1872742" cy="59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90" r:id="rId2"/>
    <p:sldLayoutId id="2147483696" r:id="rId3"/>
    <p:sldLayoutId id="2147483691" r:id="rId4"/>
    <p:sldLayoutId id="2147483695" r:id="rId5"/>
    <p:sldLayoutId id="2147483697" r:id="rId6"/>
    <p:sldLayoutId id="2147483699" r:id="rId7"/>
    <p:sldLayoutId id="2147483700" r:id="rId8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platzhalter 18">
            <a:extLst>
              <a:ext uri="{FF2B5EF4-FFF2-40B4-BE49-F238E27FC236}">
                <a16:creationId xmlns:a16="http://schemas.microsoft.com/office/drawing/2014/main" id="{4A39AEA2-63C8-664E-AA75-D1DEFA0B0CF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3" b="12303"/>
          <a:stretch/>
        </p:blipFill>
        <p:spPr/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23A2F72-5834-3347-8794-7D011D75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3645024"/>
            <a:ext cx="11424386" cy="2592288"/>
          </a:xfrm>
          <a:prstGeom prst="rect">
            <a:avLst/>
          </a:prstGeom>
        </p:spPr>
        <p:txBody>
          <a:bodyPr/>
          <a:lstStyle/>
          <a:p>
            <a:r>
              <a:rPr lang="de-DE" sz="3600" b="0" dirty="0"/>
              <a:t>OBAS 2023 </a:t>
            </a:r>
            <a:br>
              <a:rPr lang="de-DE" sz="3200" b="0" dirty="0"/>
            </a:br>
            <a:br>
              <a:rPr lang="de-DE" sz="3200" b="0" dirty="0"/>
            </a:br>
            <a:r>
              <a:rPr lang="de-DE" sz="3200" dirty="0"/>
              <a:t>Ordnung zur berufsbegleitenden Ausbildung </a:t>
            </a:r>
            <a:br>
              <a:rPr lang="de-DE" sz="3200" dirty="0"/>
            </a:br>
            <a:r>
              <a:rPr lang="de-DE" sz="3200" dirty="0"/>
              <a:t>von </a:t>
            </a:r>
            <a:r>
              <a:rPr lang="de-DE" sz="3200" dirty="0" err="1"/>
              <a:t>Seiteneinsteiger:innen</a:t>
            </a:r>
            <a:r>
              <a:rPr lang="de-DE" sz="3200" dirty="0"/>
              <a:t> und der Staatsprüfung</a:t>
            </a:r>
            <a:br>
              <a:rPr lang="de-DE" sz="3200" dirty="0"/>
            </a:br>
            <a:r>
              <a:rPr lang="de-DE" sz="3200" b="0" dirty="0"/>
              <a:t>im Lehramt Grundschule </a:t>
            </a:r>
            <a:br>
              <a:rPr lang="de-DE" sz="3200" b="0" dirty="0"/>
            </a:br>
            <a:br>
              <a:rPr lang="de-DE" sz="3200" b="0" dirty="0"/>
            </a:br>
            <a:br>
              <a:rPr lang="de-DE" sz="3200" b="0" dirty="0"/>
            </a:br>
            <a:br>
              <a:rPr lang="de-DE" sz="1600" b="0" dirty="0">
                <a:latin typeface="Arial-BoldMT" charset="0"/>
              </a:rPr>
            </a:br>
            <a:endParaRPr lang="de-DE" sz="1600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CDC7AA-E6B9-1488-256E-EB41F0A66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Stundenanteile: Ausbildung am ZfsL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CF86FACB-B616-42DB-88FC-00A9632161E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7383779"/>
              </p:ext>
            </p:extLst>
          </p:nvPr>
        </p:nvGraphicFramePr>
        <p:xfrm>
          <a:off x="406400" y="2205038"/>
          <a:ext cx="11376023" cy="355879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{72833802-FEF1-4C79-8D5D-14CF1EAF98D9}</a:tableStyleId>
              </a:tblPr>
              <a:tblGrid>
                <a:gridCol w="8724115">
                  <a:extLst>
                    <a:ext uri="{9D8B030D-6E8A-4147-A177-3AD203B41FA5}">
                      <a16:colId xmlns:a16="http://schemas.microsoft.com/office/drawing/2014/main" val="538754409"/>
                    </a:ext>
                  </a:extLst>
                </a:gridCol>
                <a:gridCol w="662977">
                  <a:extLst>
                    <a:ext uri="{9D8B030D-6E8A-4147-A177-3AD203B41FA5}">
                      <a16:colId xmlns:a16="http://schemas.microsoft.com/office/drawing/2014/main" val="1644446230"/>
                    </a:ext>
                  </a:extLst>
                </a:gridCol>
                <a:gridCol w="662977">
                  <a:extLst>
                    <a:ext uri="{9D8B030D-6E8A-4147-A177-3AD203B41FA5}">
                      <a16:colId xmlns:a16="http://schemas.microsoft.com/office/drawing/2014/main" val="3171642517"/>
                    </a:ext>
                  </a:extLst>
                </a:gridCol>
                <a:gridCol w="662977">
                  <a:extLst>
                    <a:ext uri="{9D8B030D-6E8A-4147-A177-3AD203B41FA5}">
                      <a16:colId xmlns:a16="http://schemas.microsoft.com/office/drawing/2014/main" val="1999017446"/>
                    </a:ext>
                  </a:extLst>
                </a:gridCol>
                <a:gridCol w="662977">
                  <a:extLst>
                    <a:ext uri="{9D8B030D-6E8A-4147-A177-3AD203B41FA5}">
                      <a16:colId xmlns:a16="http://schemas.microsoft.com/office/drawing/2014/main" val="63057289"/>
                    </a:ext>
                  </a:extLst>
                </a:gridCol>
              </a:tblGrid>
              <a:tr h="501399">
                <a:tc>
                  <a:txBody>
                    <a:bodyPr/>
                    <a:lstStyle/>
                    <a:p>
                      <a:pPr algn="r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000" b="0" dirty="0">
                          <a:effectLst/>
                        </a:rPr>
                        <a:t>Halbjahre</a:t>
                      </a:r>
                      <a:endParaRPr lang="de-DE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97" marR="71597" marT="17780" marB="17780" anchor="b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effectLst/>
                        </a:rPr>
                        <a:t>1.</a:t>
                      </a:r>
                      <a:endParaRPr lang="de-DE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97" marR="71597" marT="17780" marB="17780" anchor="b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effectLst/>
                        </a:rPr>
                        <a:t>2.</a:t>
                      </a:r>
                      <a:endParaRPr lang="de-DE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97" marR="71597" marT="17780" marB="17780" anchor="b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effectLst/>
                        </a:rPr>
                        <a:t>3.</a:t>
                      </a:r>
                      <a:endParaRPr lang="de-DE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97" marR="71597" marT="17780" marB="17780" anchor="b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effectLst/>
                        </a:rPr>
                        <a:t>4.</a:t>
                      </a:r>
                      <a:endParaRPr lang="de-DE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97" marR="71597" marT="17780" marB="17780" anchor="b"/>
                </a:tc>
                <a:extLst>
                  <a:ext uri="{0D108BD9-81ED-4DB2-BD59-A6C34878D82A}">
                    <a16:rowId xmlns:a16="http://schemas.microsoft.com/office/drawing/2014/main" val="2379765059"/>
                  </a:ext>
                </a:extLst>
              </a:tr>
              <a:tr h="477046"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b="1" dirty="0">
                          <a:effectLst/>
                        </a:rPr>
                        <a:t>Vorgabe lt. OBAS §9 (2)</a:t>
                      </a:r>
                    </a:p>
                    <a:p>
                      <a:pPr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000" b="0" dirty="0">
                          <a:effectLst/>
                        </a:rPr>
                        <a:t>Ausbildungsstunden für ZfsL (durchschnittlich)</a:t>
                      </a:r>
                      <a:endParaRPr lang="de-DE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97" marR="71597" marT="17780" marB="1778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2400" b="0" dirty="0">
                        <a:effectLst/>
                      </a:endParaRPr>
                    </a:p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b="0" dirty="0">
                          <a:effectLst/>
                        </a:rPr>
                        <a:t>6</a:t>
                      </a:r>
                      <a:endParaRPr lang="de-DE" sz="2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97" marR="71597" marT="17780" marB="1778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2400" b="0" dirty="0">
                        <a:effectLst/>
                      </a:endParaRPr>
                    </a:p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b="0" dirty="0">
                          <a:effectLst/>
                        </a:rPr>
                        <a:t>6</a:t>
                      </a:r>
                      <a:endParaRPr lang="de-DE" sz="2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97" marR="71597" marT="17780" marB="1778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2400" b="0" dirty="0">
                        <a:effectLst/>
                      </a:endParaRPr>
                    </a:p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b="0" dirty="0">
                          <a:effectLst/>
                        </a:rPr>
                        <a:t>6</a:t>
                      </a:r>
                      <a:endParaRPr lang="de-DE" sz="2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97" marR="71597" marT="17780" marB="1778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2400" b="0" dirty="0">
                        <a:effectLst/>
                      </a:endParaRPr>
                    </a:p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b="0" dirty="0">
                          <a:effectLst/>
                        </a:rPr>
                        <a:t>6</a:t>
                      </a:r>
                      <a:endParaRPr lang="de-DE" sz="2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97" marR="71597" marT="17780" marB="17780"/>
                </a:tc>
                <a:extLst>
                  <a:ext uri="{0D108BD9-81ED-4DB2-BD59-A6C34878D82A}">
                    <a16:rowId xmlns:a16="http://schemas.microsoft.com/office/drawing/2014/main" val="3151038796"/>
                  </a:ext>
                </a:extLst>
              </a:tr>
              <a:tr h="9440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effectLst/>
                        </a:rPr>
                        <a:t>Umsetzung an den ZfsL </a:t>
                      </a:r>
                    </a:p>
                    <a:p>
                      <a:pPr marL="0" marR="0" lvl="0" indent="0" algn="l" defTabSz="914400" rtl="0" eaLnBrk="1" fontAlgn="auto" latin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0" spc="-130" baseline="0" dirty="0">
                          <a:effectLst/>
                        </a:rPr>
                        <a:t>Erster Ausbildungsabschnitt  und Vorbereitungsdienst </a:t>
                      </a:r>
                      <a:r>
                        <a:rPr lang="de-DE" sz="2000" b="0" dirty="0">
                          <a:effectLst/>
                        </a:rPr>
                        <a:t>(Seminarveranstaltungen)</a:t>
                      </a:r>
                      <a:endParaRPr lang="de-DE" sz="2000" b="0" spc="-130" baseline="0" dirty="0">
                        <a:effectLst/>
                      </a:endParaRPr>
                    </a:p>
                  </a:txBody>
                  <a:tcPr marL="71597" marR="71597" marT="17780" marB="177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400" b="1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>
                          <a:effectLst/>
                        </a:rPr>
                        <a:t>3</a:t>
                      </a:r>
                      <a:endParaRPr lang="de-DE" sz="24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97" marR="71597" marT="17780" marB="177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400" b="1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>
                          <a:effectLst/>
                        </a:rPr>
                        <a:t>7</a:t>
                      </a:r>
                      <a:endParaRPr lang="de-DE" sz="24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97" marR="71597" marT="17780" marB="177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400" b="1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>
                          <a:effectLst/>
                        </a:rPr>
                        <a:t>7</a:t>
                      </a:r>
                      <a:endParaRPr lang="de-DE" sz="24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97" marR="71597" marT="17780" marB="177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400" b="1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>
                          <a:effectLst/>
                        </a:rPr>
                        <a:t>7</a:t>
                      </a:r>
                      <a:endParaRPr lang="de-DE" sz="24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97" marR="71597" marT="17780" marB="17780"/>
                </a:tc>
                <a:extLst>
                  <a:ext uri="{0D108BD9-81ED-4DB2-BD59-A6C34878D82A}">
                    <a16:rowId xmlns:a16="http://schemas.microsoft.com/office/drawing/2014/main" val="4236939152"/>
                  </a:ext>
                </a:extLst>
              </a:tr>
              <a:tr h="78587">
                <a:tc gridSpan="5">
                  <a:txBody>
                    <a:bodyPr/>
                    <a:lstStyle/>
                    <a:p>
                      <a:pPr marL="0" indent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de-DE" sz="300" dirty="0">
                        <a:effectLst/>
                      </a:endParaRPr>
                    </a:p>
                    <a:p>
                      <a:pPr marL="0" indent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e-DE" sz="1800" b="0" u="sng" dirty="0">
                          <a:effectLst/>
                        </a:rPr>
                        <a:t>zusätzlich:  </a:t>
                      </a:r>
                    </a:p>
                    <a:p>
                      <a:pPr marL="342900" indent="-34290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800" b="0" dirty="0">
                          <a:effectLst/>
                        </a:rPr>
                        <a:t>20 individuelle Beratungen während der gesamten Ausbildungszeit</a:t>
                      </a:r>
                    </a:p>
                    <a:p>
                      <a:pPr marL="342900" indent="-34290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800" b="0" dirty="0">
                          <a:effectLst/>
                        </a:rPr>
                        <a:t>40 WS </a:t>
                      </a:r>
                      <a:r>
                        <a:rPr lang="de-DE" sz="1800" b="0" dirty="0" err="1">
                          <a:effectLst/>
                        </a:rPr>
                        <a:t>BilWiss</a:t>
                      </a:r>
                      <a:r>
                        <a:rPr lang="de-DE" sz="1800" b="0" dirty="0">
                          <a:effectLst/>
                        </a:rPr>
                        <a:t> (für Teilnehmende ohne entsprechende Studienanteile)</a:t>
                      </a:r>
                    </a:p>
                  </a:txBody>
                  <a:tcPr marL="71597" marR="71597" marT="17780" marB="1778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708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9553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989F54-D0A7-4EF0-83DD-DE8257AE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11430"/>
            <a:ext cx="7886700" cy="1124744"/>
          </a:xfrm>
        </p:spPr>
        <p:txBody>
          <a:bodyPr/>
          <a:lstStyle/>
          <a:p>
            <a:pPr algn="l"/>
            <a:r>
              <a:rPr lang="de-DE" sz="2400" dirty="0">
                <a:solidFill>
                  <a:schemeClr val="tx1"/>
                </a:solidFill>
              </a:rPr>
              <a:t>Organisation OBAS G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81EC51C-8920-49E0-9BB3-203EC25F63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844" t="22700" r="18500" b="9050"/>
          <a:stretch/>
        </p:blipFill>
        <p:spPr>
          <a:xfrm>
            <a:off x="479376" y="980728"/>
            <a:ext cx="848919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06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CFF4B84-9B21-46B5-821D-8AA5CFCEC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Einarbeitungsphase in der Schule: 5 WS Ausbildungsstunden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93E98F7-404D-4654-B108-D08849BF56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b="1" dirty="0"/>
              <a:t>Vorschlag: Gestaltung der 5 WS Ausbildungsstunden</a:t>
            </a:r>
          </a:p>
          <a:p>
            <a:endParaRPr lang="de-DE" b="1" dirty="0"/>
          </a:p>
          <a:p>
            <a:pPr marL="285750" indent="-285750">
              <a:buFontTx/>
              <a:buChar char="-"/>
            </a:pPr>
            <a:r>
              <a:rPr lang="de-DE" dirty="0"/>
              <a:t>Hospitation im Fach</a:t>
            </a:r>
          </a:p>
          <a:p>
            <a:pPr marL="285750" indent="-285750">
              <a:buFontTx/>
              <a:buChar char="-"/>
            </a:pPr>
            <a:r>
              <a:rPr lang="de-DE" dirty="0"/>
              <a:t>Teamteaching</a:t>
            </a:r>
          </a:p>
          <a:p>
            <a:pPr marL="285750" indent="-285750">
              <a:buFontTx/>
              <a:buChar char="-"/>
            </a:pPr>
            <a:r>
              <a:rPr lang="de-DE" dirty="0"/>
              <a:t>Unterricht unter Anleitung (auch einzelne U.- Phasen)</a:t>
            </a:r>
          </a:p>
          <a:p>
            <a:pPr marL="285750" indent="-285750">
              <a:buFontTx/>
              <a:buChar char="-"/>
            </a:pPr>
            <a:r>
              <a:rPr lang="de-DE" dirty="0"/>
              <a:t>…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CCB015F-EF51-4C66-89A9-469E85D64E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Düsseldorf, </a:t>
            </a:r>
            <a:fld id="{6F035134-2EC5-D345-A42D-53D982D02DBC}" type="datetime4">
              <a:rPr lang="de-DE" smtClean="0"/>
              <a:pPr/>
              <a:t>20. März 2024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C0CB50-7A3C-4BE6-B3FD-F23FF989F7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DDF9AE-9AF3-49DF-8E53-FD59C28FFFFB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0759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8013A1-3B22-74F4-A83E-EC9606FD1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48" y="194371"/>
            <a:ext cx="11376025" cy="648000"/>
          </a:xfrm>
        </p:spPr>
        <p:txBody>
          <a:bodyPr>
            <a:normAutofit/>
          </a:bodyPr>
          <a:lstStyle/>
          <a:p>
            <a:r>
              <a:rPr lang="de-DE" sz="2400" dirty="0">
                <a:solidFill>
                  <a:schemeClr val="tx1"/>
                </a:solidFill>
              </a:rPr>
              <a:t>Ausbildung in den Fächern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88EE5D7-0A99-8928-CC61-A76BB5EEB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7815" y="1863007"/>
            <a:ext cx="4737845" cy="3960440"/>
          </a:xfrm>
        </p:spPr>
        <p:txBody>
          <a:bodyPr>
            <a:normAutofit/>
          </a:bodyPr>
          <a:lstStyle/>
          <a:p>
            <a:pPr algn="ctr"/>
            <a:r>
              <a:rPr lang="de-DE" sz="2400" b="1" dirty="0"/>
              <a:t>Fach mit Studienanteilen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4B30DC2-F404-189B-72AD-D8710327C92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81685" y="1863007"/>
            <a:ext cx="4882088" cy="3168353"/>
          </a:xfrm>
        </p:spPr>
        <p:txBody>
          <a:bodyPr>
            <a:noAutofit/>
          </a:bodyPr>
          <a:lstStyle/>
          <a:p>
            <a:pPr algn="ctr"/>
            <a:r>
              <a:rPr lang="de-DE" sz="2400" b="1" dirty="0"/>
              <a:t> Weiteres Fach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81B3B475-3D88-A894-C4D5-FBB744F34E41}"/>
              </a:ext>
            </a:extLst>
          </p:cNvPr>
          <p:cNvSpPr txBox="1">
            <a:spLocks/>
          </p:cNvSpPr>
          <p:nvPr/>
        </p:nvSpPr>
        <p:spPr>
          <a:xfrm>
            <a:off x="1097280" y="3208824"/>
            <a:ext cx="4824000" cy="792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45720" rIns="0" bIns="45720" rtlCol="0" anchor="ctr" anchorCtr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2588" indent="-290513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20725" indent="-3365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dirty="0"/>
              <a:t>Deutsch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D74711B-DEBA-469A-6BA3-CF6A49BA8001}"/>
              </a:ext>
            </a:extLst>
          </p:cNvPr>
          <p:cNvSpPr txBox="1">
            <a:spLocks/>
          </p:cNvSpPr>
          <p:nvPr/>
        </p:nvSpPr>
        <p:spPr>
          <a:xfrm>
            <a:off x="1097280" y="4173630"/>
            <a:ext cx="4824000" cy="792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45720" rIns="0" bIns="45720" rtlCol="0" anchor="ctr" anchorCtr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2588" indent="-290513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20725" indent="-3365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Mathematik</a:t>
            </a:r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2491B36D-330C-D50F-57CA-8D050D31A027}"/>
              </a:ext>
            </a:extLst>
          </p:cNvPr>
          <p:cNvSpPr txBox="1">
            <a:spLocks/>
          </p:cNvSpPr>
          <p:nvPr/>
        </p:nvSpPr>
        <p:spPr>
          <a:xfrm>
            <a:off x="6343650" y="3208824"/>
            <a:ext cx="4824000" cy="84997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45720" rIns="0" bIns="45720" rtlCol="0" anchor="ctr" anchorCtr="0">
            <a:normAutofit fontScale="4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2588" indent="-290513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20725" indent="-3365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300" dirty="0"/>
              <a:t>Mathematik – Musik – Kunst – Sport – Englisch - Sachunterricht – Religion*</a:t>
            </a:r>
          </a:p>
        </p:txBody>
      </p:sp>
      <p:sp>
        <p:nvSpPr>
          <p:cNvPr id="10" name="Inhaltsplatzhalter 5">
            <a:extLst>
              <a:ext uri="{FF2B5EF4-FFF2-40B4-BE49-F238E27FC236}">
                <a16:creationId xmlns:a16="http://schemas.microsoft.com/office/drawing/2014/main" id="{0602E361-9529-9024-D318-8AD2BC38F7F6}"/>
              </a:ext>
            </a:extLst>
          </p:cNvPr>
          <p:cNvSpPr txBox="1">
            <a:spLocks/>
          </p:cNvSpPr>
          <p:nvPr/>
        </p:nvSpPr>
        <p:spPr>
          <a:xfrm>
            <a:off x="6343650" y="4149080"/>
            <a:ext cx="4824000" cy="792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45720" rIns="0" bIns="45720" rtlCol="0" anchor="ctr" anchorCtr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2588" indent="-290513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20725" indent="-3365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de-DE" sz="2000" dirty="0">
                <a:solidFill>
                  <a:prstClr val="black"/>
                </a:solidFill>
                <a:latin typeface="Arial" pitchFamily="34" charset="0"/>
              </a:rPr>
              <a:t>Deutsch – Musik – Kunst – Sport – Englisch - Sachunterricht – Religion*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0A1C38E-6DAF-3B68-7D38-BFEAAACD40DA}"/>
              </a:ext>
            </a:extLst>
          </p:cNvPr>
          <p:cNvSpPr txBox="1"/>
          <p:nvPr/>
        </p:nvSpPr>
        <p:spPr>
          <a:xfrm>
            <a:off x="5943600" y="2421177"/>
            <a:ext cx="3514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b="1" dirty="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3612EAC-1F52-D857-5924-932124036389}"/>
              </a:ext>
            </a:extLst>
          </p:cNvPr>
          <p:cNvSpPr txBox="1"/>
          <p:nvPr/>
        </p:nvSpPr>
        <p:spPr>
          <a:xfrm>
            <a:off x="5950744" y="3358733"/>
            <a:ext cx="3514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b="1" dirty="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71E3E78-F21E-B93A-7A1E-52DD3A611C8C}"/>
              </a:ext>
            </a:extLst>
          </p:cNvPr>
          <p:cNvSpPr txBox="1"/>
          <p:nvPr/>
        </p:nvSpPr>
        <p:spPr>
          <a:xfrm>
            <a:off x="5920264" y="4323541"/>
            <a:ext cx="3514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b="1" dirty="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4ADB097-0857-B8BB-5D07-70941C6538DF}"/>
              </a:ext>
            </a:extLst>
          </p:cNvPr>
          <p:cNvSpPr txBox="1"/>
          <p:nvPr/>
        </p:nvSpPr>
        <p:spPr>
          <a:xfrm>
            <a:off x="437198" y="2414937"/>
            <a:ext cx="4772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dirty="0">
                <a:solidFill>
                  <a:schemeClr val="tx2"/>
                </a:solidFill>
                <a:sym typeface="Wingdings" panose="05000000000000000000" pitchFamily="2" charset="2"/>
              </a:rPr>
              <a:t></a:t>
            </a:r>
            <a:endParaRPr lang="de-DE" sz="3600" dirty="0">
              <a:solidFill>
                <a:schemeClr val="tx2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7B2B4F39-D4F7-23EF-064D-B5FB2E47C8D9}"/>
              </a:ext>
            </a:extLst>
          </p:cNvPr>
          <p:cNvSpPr txBox="1"/>
          <p:nvPr/>
        </p:nvSpPr>
        <p:spPr>
          <a:xfrm>
            <a:off x="460058" y="3339543"/>
            <a:ext cx="4543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dirty="0">
                <a:solidFill>
                  <a:schemeClr val="tx2"/>
                </a:solidFill>
                <a:sym typeface="Wingdings" panose="05000000000000000000" pitchFamily="2" charset="2"/>
              </a:rPr>
              <a:t></a:t>
            </a:r>
            <a:endParaRPr lang="de-DE" sz="3600" dirty="0">
              <a:solidFill>
                <a:schemeClr val="tx2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AE8970F-07F6-E81B-B816-80ADB7D6026D}"/>
              </a:ext>
            </a:extLst>
          </p:cNvPr>
          <p:cNvSpPr txBox="1"/>
          <p:nvPr/>
        </p:nvSpPr>
        <p:spPr>
          <a:xfrm>
            <a:off x="438689" y="4221914"/>
            <a:ext cx="5572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dirty="0">
                <a:solidFill>
                  <a:schemeClr val="tx2"/>
                </a:solidFill>
                <a:sym typeface="Wingdings" panose="05000000000000000000" pitchFamily="2" charset="2"/>
              </a:rPr>
              <a:t></a:t>
            </a:r>
            <a:endParaRPr lang="de-DE" sz="3600" dirty="0">
              <a:solidFill>
                <a:schemeClr val="tx2"/>
              </a:solidFill>
            </a:endParaRPr>
          </a:p>
        </p:txBody>
      </p:sp>
      <p:sp>
        <p:nvSpPr>
          <p:cNvPr id="11" name="Sprechblase: rechteckig mit abgerundeten Ecken 10">
            <a:extLst>
              <a:ext uri="{FF2B5EF4-FFF2-40B4-BE49-F238E27FC236}">
                <a16:creationId xmlns:a16="http://schemas.microsoft.com/office/drawing/2014/main" id="{1FC11A06-C842-4299-BE57-A25269D556AA}"/>
              </a:ext>
            </a:extLst>
          </p:cNvPr>
          <p:cNvSpPr/>
          <p:nvPr/>
        </p:nvSpPr>
        <p:spPr>
          <a:xfrm>
            <a:off x="2495600" y="1111325"/>
            <a:ext cx="8768173" cy="455422"/>
          </a:xfrm>
          <a:prstGeom prst="wedgeRoundRectCallout">
            <a:avLst>
              <a:gd name="adj1" fmla="val 22123"/>
              <a:gd name="adj2" fmla="val 10871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Die Ausbildung in Deutsch und Mathematik erfolgt im kombinierten Fachseminar (§ 22 OVP)</a:t>
            </a:r>
            <a:r>
              <a:rPr lang="de-DE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6E2C98CE-E3CF-440D-A72C-C1EF8C953D31}"/>
              </a:ext>
            </a:extLst>
          </p:cNvPr>
          <p:cNvSpPr txBox="1">
            <a:spLocks/>
          </p:cNvSpPr>
          <p:nvPr/>
        </p:nvSpPr>
        <p:spPr>
          <a:xfrm>
            <a:off x="1083759" y="2273453"/>
            <a:ext cx="4824000" cy="792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45720" rIns="0" bIns="45720" rtlCol="0" anchor="ctr" anchorCtr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2588" indent="-290513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20725" indent="-3365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400" dirty="0"/>
              <a:t>Musik – Kunst – Sport – Englisch- Sachunterricht – Religion</a:t>
            </a:r>
          </a:p>
        </p:txBody>
      </p:sp>
      <p:sp>
        <p:nvSpPr>
          <p:cNvPr id="23" name="Inhaltsplatzhalter 2">
            <a:extLst>
              <a:ext uri="{FF2B5EF4-FFF2-40B4-BE49-F238E27FC236}">
                <a16:creationId xmlns:a16="http://schemas.microsoft.com/office/drawing/2014/main" id="{5B7860BA-F697-4912-B9CE-8CD06DFDE8B1}"/>
              </a:ext>
            </a:extLst>
          </p:cNvPr>
          <p:cNvSpPr txBox="1">
            <a:spLocks/>
          </p:cNvSpPr>
          <p:nvPr/>
        </p:nvSpPr>
        <p:spPr>
          <a:xfrm>
            <a:off x="6351952" y="2253195"/>
            <a:ext cx="4824000" cy="792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45720" rIns="0" bIns="45720" rtlCol="0" anchor="ctr" anchorCtr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2588" indent="-290513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20725" indent="-3365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dirty="0"/>
              <a:t>Deutsch </a:t>
            </a:r>
            <a:r>
              <a:rPr lang="de-DE" u="sng" dirty="0"/>
              <a:t>oder</a:t>
            </a:r>
            <a:r>
              <a:rPr lang="de-DE" dirty="0"/>
              <a:t> Mathematik</a:t>
            </a:r>
          </a:p>
        </p:txBody>
      </p:sp>
      <p:sp>
        <p:nvSpPr>
          <p:cNvPr id="3" name="Sprechblase: rechteckig mit abgerundeten Ecken 2">
            <a:extLst>
              <a:ext uri="{FF2B5EF4-FFF2-40B4-BE49-F238E27FC236}">
                <a16:creationId xmlns:a16="http://schemas.microsoft.com/office/drawing/2014/main" id="{3591E6CC-4E0A-4E36-B572-56CA7B1FB6A2}"/>
              </a:ext>
            </a:extLst>
          </p:cNvPr>
          <p:cNvSpPr/>
          <p:nvPr/>
        </p:nvSpPr>
        <p:spPr>
          <a:xfrm>
            <a:off x="619108" y="5120321"/>
            <a:ext cx="11305256" cy="646986"/>
          </a:xfrm>
          <a:prstGeom prst="wedgeRoundRectCallout">
            <a:avLst>
              <a:gd name="adj1" fmla="val 5866"/>
              <a:gd name="adj2" fmla="val -2412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de-DE" sz="1600" dirty="0"/>
              <a:t>Bei Ausbildung in den Fächern Mathematik </a:t>
            </a:r>
            <a:r>
              <a:rPr lang="de-DE" sz="1600" u="sng" dirty="0"/>
              <a:t>und </a:t>
            </a:r>
            <a:r>
              <a:rPr lang="de-DE" sz="1600" dirty="0"/>
              <a:t>Deutsch (vgl. 2 &amp; 3) wird in </a:t>
            </a:r>
            <a:r>
              <a:rPr lang="de-DE" sz="1600" u="sng" dirty="0"/>
              <a:t>zwei</a:t>
            </a:r>
            <a:r>
              <a:rPr lang="de-DE" sz="1600" dirty="0"/>
              <a:t> kombinierten Fachseminaren ausgebildet. </a:t>
            </a:r>
          </a:p>
          <a:p>
            <a:r>
              <a:rPr lang="de-DE" sz="1600" dirty="0"/>
              <a:t>Es wird pro Fach ein Beurteilungsbeitrag von </a:t>
            </a:r>
            <a:r>
              <a:rPr lang="de-DE" sz="1600" u="sng" dirty="0"/>
              <a:t>verschiedenen </a:t>
            </a:r>
            <a:r>
              <a:rPr lang="de-DE" sz="1600" dirty="0" err="1"/>
              <a:t>Seminarausbilder:innen</a:t>
            </a:r>
            <a:r>
              <a:rPr lang="de-DE" sz="1600" dirty="0"/>
              <a:t> verfasst.</a:t>
            </a:r>
          </a:p>
        </p:txBody>
      </p:sp>
      <p:sp>
        <p:nvSpPr>
          <p:cNvPr id="22" name="Sprechblase: rechteckig mit abgerundeten Ecken 2">
            <a:extLst>
              <a:ext uri="{FF2B5EF4-FFF2-40B4-BE49-F238E27FC236}">
                <a16:creationId xmlns:a16="http://schemas.microsoft.com/office/drawing/2014/main" id="{3591E6CC-4E0A-4E36-B572-56CA7B1FB6A2}"/>
              </a:ext>
            </a:extLst>
          </p:cNvPr>
          <p:cNvSpPr/>
          <p:nvPr/>
        </p:nvSpPr>
        <p:spPr>
          <a:xfrm>
            <a:off x="619108" y="5930675"/>
            <a:ext cx="11305256" cy="374571"/>
          </a:xfrm>
          <a:prstGeom prst="wedgeRoundRectCallout">
            <a:avLst>
              <a:gd name="adj1" fmla="val 5866"/>
              <a:gd name="adj2" fmla="val -2412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de-DE" sz="1600" dirty="0"/>
              <a:t>* Religion: Nur bei Vorlage der kirchlichen Lehrerlaubnis.</a:t>
            </a:r>
          </a:p>
        </p:txBody>
      </p:sp>
    </p:spTree>
    <p:extLst>
      <p:ext uri="{BB962C8B-B14F-4D97-AF65-F5344CB8AC3E}">
        <p14:creationId xmlns:p14="http://schemas.microsoft.com/office/powerpoint/2010/main" val="599856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29A6C1-7AAD-4C84-9403-483F0F519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Eingangsphase: Seminarveranstaltungen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B299FD37-6865-429F-A538-4425F3F305E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44619761"/>
              </p:ext>
            </p:extLst>
          </p:nvPr>
        </p:nvGraphicFramePr>
        <p:xfrm>
          <a:off x="406400" y="2205038"/>
          <a:ext cx="11375039" cy="4065108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845142">
                  <a:extLst>
                    <a:ext uri="{9D8B030D-6E8A-4147-A177-3AD203B41FA5}">
                      <a16:colId xmlns:a16="http://schemas.microsoft.com/office/drawing/2014/main" val="4290886356"/>
                    </a:ext>
                  </a:extLst>
                </a:gridCol>
                <a:gridCol w="1450904">
                  <a:extLst>
                    <a:ext uri="{9D8B030D-6E8A-4147-A177-3AD203B41FA5}">
                      <a16:colId xmlns:a16="http://schemas.microsoft.com/office/drawing/2014/main" val="2764282053"/>
                    </a:ext>
                  </a:extLst>
                </a:gridCol>
                <a:gridCol w="2205384">
                  <a:extLst>
                    <a:ext uri="{9D8B030D-6E8A-4147-A177-3AD203B41FA5}">
                      <a16:colId xmlns:a16="http://schemas.microsoft.com/office/drawing/2014/main" val="1036459968"/>
                    </a:ext>
                  </a:extLst>
                </a:gridCol>
                <a:gridCol w="2860104">
                  <a:extLst>
                    <a:ext uri="{9D8B030D-6E8A-4147-A177-3AD203B41FA5}">
                      <a16:colId xmlns:a16="http://schemas.microsoft.com/office/drawing/2014/main" val="212052566"/>
                    </a:ext>
                  </a:extLst>
                </a:gridCol>
                <a:gridCol w="3013505">
                  <a:extLst>
                    <a:ext uri="{9D8B030D-6E8A-4147-A177-3AD203B41FA5}">
                      <a16:colId xmlns:a16="http://schemas.microsoft.com/office/drawing/2014/main" val="2039452264"/>
                    </a:ext>
                  </a:extLst>
                </a:gridCol>
              </a:tblGrid>
              <a:tr h="653919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u="sng" dirty="0">
                          <a:effectLst/>
                        </a:rPr>
                        <a:t>Vorschlag</a:t>
                      </a:r>
                      <a:r>
                        <a:rPr lang="de-DE" sz="2400" dirty="0">
                          <a:effectLst/>
                        </a:rPr>
                        <a:t> zur Aufteilung der Seminarveranstaltungen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(3 WS bei ca. 20 Seminarwochen pro Halbjahr ergibt sich ein Gesamtumfang von ca. 20*3 WS = 60 WS</a:t>
                      </a:r>
                      <a:r>
                        <a:rPr lang="de-DE" sz="1400" dirty="0">
                          <a:effectLst/>
                        </a:rPr>
                        <a:t>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46" marR="70946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02929"/>
                  </a:ext>
                </a:extLst>
              </a:tr>
              <a:tr h="5702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46" marR="70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1" dirty="0">
                          <a:effectLst/>
                        </a:rPr>
                        <a:t>BILWISS</a:t>
                      </a:r>
                      <a:endParaRPr lang="de-DE" sz="20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46" marR="7094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</a:rPr>
                        <a:t>Überfachlich</a:t>
                      </a:r>
                      <a:endParaRPr lang="de-D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46" marR="70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</a:rPr>
                        <a:t>Fachpraxis 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(D-M)</a:t>
                      </a:r>
                      <a:endParaRPr lang="de-DE" sz="2000" b="1" dirty="0">
                        <a:effectLst/>
                      </a:endParaRPr>
                    </a:p>
                  </a:txBody>
                  <a:tcPr marL="70946" marR="70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</a:rPr>
                        <a:t>Fachpraxis B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(NF o. D-M)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Fach m. Studienanteilen</a:t>
                      </a:r>
                      <a:endParaRPr lang="de-D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46" marR="70946" marT="0" marB="0"/>
                </a:tc>
                <a:extLst>
                  <a:ext uri="{0D108BD9-81ED-4DB2-BD59-A6C34878D82A}">
                    <a16:rowId xmlns:a16="http://schemas.microsoft.com/office/drawing/2014/main" val="1160360536"/>
                  </a:ext>
                </a:extLst>
              </a:tr>
              <a:tr h="620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Umfang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46" marR="70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i="1" dirty="0">
                          <a:effectLst/>
                        </a:rPr>
                        <a:t>40 WS </a:t>
                      </a:r>
                      <a:endParaRPr lang="de-DE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46" marR="7094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30 WS 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46" marR="70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20 WS 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46" marR="70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10 WS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 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46" marR="70946" marT="0" marB="0"/>
                </a:tc>
                <a:extLst>
                  <a:ext uri="{0D108BD9-81ED-4DB2-BD59-A6C34878D82A}">
                    <a16:rowId xmlns:a16="http://schemas.microsoft.com/office/drawing/2014/main" val="1007974194"/>
                  </a:ext>
                </a:extLst>
              </a:tr>
              <a:tr h="15731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Aufteilung/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Rhythmus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46" marR="70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i="1" dirty="0">
                          <a:effectLst/>
                        </a:rPr>
                        <a:t>3 WS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i="1" dirty="0">
                          <a:effectLst/>
                        </a:rPr>
                        <a:t>wöchentlich </a:t>
                      </a:r>
                      <a:r>
                        <a:rPr lang="de-DE" sz="1200" i="1" dirty="0">
                          <a:effectLst/>
                        </a:rPr>
                        <a:t>(über 13 Wochen)</a:t>
                      </a:r>
                      <a:endParaRPr lang="de-DE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46" marR="7094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3 WS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(ca.14-tägig)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46" marR="70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2 WS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(ca. 14-tägig)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46" marR="70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2 WS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(ca. 4-wöchig)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946" marR="70946" marT="0" marB="0"/>
                </a:tc>
                <a:extLst>
                  <a:ext uri="{0D108BD9-81ED-4DB2-BD59-A6C34878D82A}">
                    <a16:rowId xmlns:a16="http://schemas.microsoft.com/office/drawing/2014/main" val="2385811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3033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F565077-F355-487A-AAAE-9801ED137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Individuelle Beratungen im Verlauf der OBAS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C088B326-8719-4EFA-9218-3FC89738E15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35923320"/>
              </p:ext>
            </p:extLst>
          </p:nvPr>
        </p:nvGraphicFramePr>
        <p:xfrm>
          <a:off x="406400" y="2205038"/>
          <a:ext cx="11376026" cy="3957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49640">
                  <a:extLst>
                    <a:ext uri="{9D8B030D-6E8A-4147-A177-3AD203B41FA5}">
                      <a16:colId xmlns:a16="http://schemas.microsoft.com/office/drawing/2014/main" val="207726360"/>
                    </a:ext>
                  </a:extLst>
                </a:gridCol>
                <a:gridCol w="5326386">
                  <a:extLst>
                    <a:ext uri="{9D8B030D-6E8A-4147-A177-3AD203B41FA5}">
                      <a16:colId xmlns:a16="http://schemas.microsoft.com/office/drawing/2014/main" val="141438331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Verteilung der mind. 20 individuellen Beratungen</a:t>
                      </a:r>
                    </a:p>
                    <a:p>
                      <a:pPr algn="ctr"/>
                      <a:r>
                        <a:rPr lang="de-DE" sz="2400" u="sng" dirty="0"/>
                        <a:t>Vorschlag</a:t>
                      </a:r>
                      <a:r>
                        <a:rPr lang="de-DE" sz="2400" dirty="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155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Eingangsphase </a:t>
                      </a:r>
                      <a:endParaRPr lang="de-DE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Vorbereitungsdienst</a:t>
                      </a:r>
                      <a:endParaRPr lang="de-DE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619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APG I m. U-Einsichtnahme </a:t>
                      </a:r>
                      <a:r>
                        <a:rPr lang="de-DE" sz="1400" dirty="0"/>
                        <a:t>(in den ersten 6 Wochen)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APG II </a:t>
                      </a:r>
                      <a:r>
                        <a:rPr lang="de-DE" sz="1400" dirty="0"/>
                        <a:t>(nach 12 Monaten)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APG III </a:t>
                      </a:r>
                      <a:r>
                        <a:rPr lang="de-DE" sz="1400" dirty="0"/>
                        <a:t>(bis vier Wochen vor der Staatsprüfung)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118753"/>
                  </a:ext>
                </a:extLst>
              </a:tr>
              <a:tr h="36505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2 Unterrichtsbesuche Fach 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2 Unterrichtsbesuche Fach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5 Unterrichtsbesuche Fach 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5 Unterrichtsbesuche Fach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619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2 POB-C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193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2 Unterrichtsbesuche im Kernseminar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780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422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5 Beratungsanlässe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16 Beratungsanlässe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933660"/>
                  </a:ext>
                </a:extLst>
              </a:tr>
            </a:tbl>
          </a:graphicData>
        </a:graphic>
      </p:graphicFrame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294A45E8-9A7D-438C-A548-CFA83DB1005F}"/>
              </a:ext>
            </a:extLst>
          </p:cNvPr>
          <p:cNvSpPr/>
          <p:nvPr/>
        </p:nvSpPr>
        <p:spPr>
          <a:xfrm>
            <a:off x="4079776" y="4077072"/>
            <a:ext cx="1800200" cy="5728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Beratungsanlass unbenotet</a:t>
            </a:r>
          </a:p>
        </p:txBody>
      </p:sp>
    </p:spTree>
    <p:extLst>
      <p:ext uri="{BB962C8B-B14F-4D97-AF65-F5344CB8AC3E}">
        <p14:creationId xmlns:p14="http://schemas.microsoft.com/office/powerpoint/2010/main" val="1431501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29A6C1-7AAD-4C84-9403-483F0F519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Eingangsphase: Individuelle Beratung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1F71FEE4-F9F0-4090-85EB-A43B063D1AB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30966620"/>
              </p:ext>
            </p:extLst>
          </p:nvPr>
        </p:nvGraphicFramePr>
        <p:xfrm>
          <a:off x="406400" y="2205038"/>
          <a:ext cx="11376673" cy="185147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887379">
                  <a:extLst>
                    <a:ext uri="{9D8B030D-6E8A-4147-A177-3AD203B41FA5}">
                      <a16:colId xmlns:a16="http://schemas.microsoft.com/office/drawing/2014/main" val="3155337148"/>
                    </a:ext>
                  </a:extLst>
                </a:gridCol>
                <a:gridCol w="3114240">
                  <a:extLst>
                    <a:ext uri="{9D8B030D-6E8A-4147-A177-3AD203B41FA5}">
                      <a16:colId xmlns:a16="http://schemas.microsoft.com/office/drawing/2014/main" val="1444310127"/>
                    </a:ext>
                  </a:extLst>
                </a:gridCol>
                <a:gridCol w="3252809">
                  <a:extLst>
                    <a:ext uri="{9D8B030D-6E8A-4147-A177-3AD203B41FA5}">
                      <a16:colId xmlns:a16="http://schemas.microsoft.com/office/drawing/2014/main" val="2703524055"/>
                    </a:ext>
                  </a:extLst>
                </a:gridCol>
                <a:gridCol w="3122245">
                  <a:extLst>
                    <a:ext uri="{9D8B030D-6E8A-4147-A177-3AD203B41FA5}">
                      <a16:colId xmlns:a16="http://schemas.microsoft.com/office/drawing/2014/main" val="1983517316"/>
                    </a:ext>
                  </a:extLst>
                </a:gridCol>
              </a:tblGrid>
              <a:tr h="5008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901" marR="719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Überfachlich</a:t>
                      </a:r>
                      <a:endParaRPr lang="de-DE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901" marR="719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Fachpraxis 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(D-M)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1901" marR="719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Fachpraxis B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(NF o. D-M)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>
                          <a:effectLst/>
                        </a:rPr>
                        <a:t>Fach mit Studienanteilen</a:t>
                      </a:r>
                      <a:endParaRPr lang="de-D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901" marR="71901" marT="0" marB="0"/>
                </a:tc>
                <a:extLst>
                  <a:ext uri="{0D108BD9-81ED-4DB2-BD59-A6C34878D82A}">
                    <a16:rowId xmlns:a16="http://schemas.microsoft.com/office/drawing/2014/main" val="3368454346"/>
                  </a:ext>
                </a:extLst>
              </a:tr>
              <a:tr h="6695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Verteilung 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901" marR="719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APG I m. U-Einsicht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 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901" marR="719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1 UB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1 UB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 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901" marR="719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1 UB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1 UB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901" marR="71901" marT="0" marB="0"/>
                </a:tc>
                <a:extLst>
                  <a:ext uri="{0D108BD9-81ED-4DB2-BD59-A6C34878D82A}">
                    <a16:rowId xmlns:a16="http://schemas.microsoft.com/office/drawing/2014/main" val="3707742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423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2B46B2-93A2-2515-66B2-D5F64BD53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974" y="902565"/>
            <a:ext cx="11376025" cy="648000"/>
          </a:xfrm>
        </p:spPr>
        <p:txBody>
          <a:bodyPr/>
          <a:lstStyle/>
          <a:p>
            <a:r>
              <a:rPr lang="de-DE" dirty="0"/>
              <a:t>Entlastungsstunden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02AF59-D041-4A44-B9E6-47BB88EED0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9975" y="1724698"/>
            <a:ext cx="11376024" cy="45010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2400" b="1" dirty="0"/>
              <a:t>Verteilung im 1. Halbjahr: </a:t>
            </a:r>
          </a:p>
          <a:p>
            <a:pPr marL="0" indent="0">
              <a:buNone/>
            </a:pPr>
            <a:endParaRPr lang="de-DE" sz="1300" u="sng" dirty="0"/>
          </a:p>
          <a:p>
            <a:pPr marL="0" indent="0">
              <a:buNone/>
            </a:pPr>
            <a:r>
              <a:rPr lang="de-DE" b="1" dirty="0" err="1"/>
              <a:t>BilWiss</a:t>
            </a:r>
            <a:r>
              <a:rPr lang="de-DE" b="1" dirty="0"/>
              <a:t>-Kurs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500" dirty="0"/>
              <a:t>Unter 5 Personen: Zusammenlegung mit anderem ZfsL-Standort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500" dirty="0"/>
              <a:t>4 WS für einen Kurs ab 5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500" dirty="0"/>
              <a:t>5 WS für einen Kurs ab 8 Personen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500" dirty="0"/>
              <a:t>ab 16 Personen </a:t>
            </a:r>
            <a:r>
              <a:rPr lang="de-DE" sz="1500" dirty="0">
                <a:solidFill>
                  <a:srgbClr val="C00000"/>
                </a:solidFill>
              </a:rPr>
              <a:t>kann</a:t>
            </a:r>
            <a:r>
              <a:rPr lang="de-DE" sz="1500" dirty="0"/>
              <a:t> der Kurs geteilt werden</a:t>
            </a:r>
          </a:p>
          <a:p>
            <a:r>
              <a:rPr lang="de-DE" sz="1500" dirty="0"/>
              <a:t>      </a:t>
            </a:r>
            <a:r>
              <a:rPr lang="de-DE" sz="1500" dirty="0">
                <a:solidFill>
                  <a:srgbClr val="C00000"/>
                </a:solidFill>
              </a:rPr>
              <a:t>über die Entlastung entscheidet die Seminarleitung</a:t>
            </a:r>
          </a:p>
          <a:p>
            <a:endParaRPr lang="de-DE" sz="1400" dirty="0"/>
          </a:p>
          <a:p>
            <a:r>
              <a:rPr lang="de-DE" b="1" dirty="0"/>
              <a:t>Überfachliches Seminar: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>
                <a:solidFill>
                  <a:srgbClr val="FF0000"/>
                </a:solidFill>
              </a:rPr>
              <a:t>LiA</a:t>
            </a:r>
            <a:r>
              <a:rPr lang="de-DE" dirty="0">
                <a:solidFill>
                  <a:srgbClr val="FF0000"/>
                </a:solidFill>
              </a:rPr>
              <a:t> * 0,6 + 1 </a:t>
            </a:r>
            <a:endParaRPr lang="de-DE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2000" dirty="0"/>
          </a:p>
          <a:p>
            <a:r>
              <a:rPr lang="de-DE" b="1" dirty="0"/>
              <a:t>Fachpraxis-Seminar A (D-M):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>
                <a:solidFill>
                  <a:srgbClr val="FF0000"/>
                </a:solidFill>
              </a:rPr>
              <a:t>LiA</a:t>
            </a:r>
            <a:r>
              <a:rPr lang="de-DE" dirty="0">
                <a:solidFill>
                  <a:srgbClr val="FF0000"/>
                </a:solidFill>
              </a:rPr>
              <a:t> * 0,6 + 0,5 </a:t>
            </a:r>
            <a:endParaRPr lang="de-DE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rgbClr val="C00000"/>
              </a:solidFill>
            </a:endParaRPr>
          </a:p>
          <a:p>
            <a:r>
              <a:rPr lang="de-DE" b="1" dirty="0"/>
              <a:t>Fachpraxis-Seminar B (NF o. D-M)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>
                <a:solidFill>
                  <a:srgbClr val="FF0000"/>
                </a:solidFill>
              </a:rPr>
              <a:t>LiA</a:t>
            </a:r>
            <a:r>
              <a:rPr lang="de-DE" dirty="0">
                <a:solidFill>
                  <a:srgbClr val="FF0000"/>
                </a:solidFill>
              </a:rPr>
              <a:t> *0,6</a:t>
            </a:r>
          </a:p>
        </p:txBody>
      </p:sp>
      <p:sp>
        <p:nvSpPr>
          <p:cNvPr id="6" name="Sprechblase: rechteckig mit abgerundeten Ecken 5">
            <a:extLst>
              <a:ext uri="{FF2B5EF4-FFF2-40B4-BE49-F238E27FC236}">
                <a16:creationId xmlns:a16="http://schemas.microsoft.com/office/drawing/2014/main" id="{4EF7EB60-BDC8-4EE2-B7ED-8E64F98836BE}"/>
              </a:ext>
            </a:extLst>
          </p:cNvPr>
          <p:cNvSpPr/>
          <p:nvPr/>
        </p:nvSpPr>
        <p:spPr>
          <a:xfrm>
            <a:off x="5987986" y="3092579"/>
            <a:ext cx="2664296" cy="575879"/>
          </a:xfrm>
          <a:prstGeom prst="wedgeRoundRectCallout">
            <a:avLst>
              <a:gd name="adj1" fmla="val -20833"/>
              <a:gd name="adj2" fmla="val 3854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>
                <a:solidFill>
                  <a:schemeClr val="tx1"/>
                </a:solidFill>
              </a:rPr>
              <a:t>Seminar: 40 WS </a:t>
            </a:r>
          </a:p>
          <a:p>
            <a:r>
              <a:rPr lang="de-DE" sz="1400" dirty="0">
                <a:solidFill>
                  <a:schemeClr val="tx1"/>
                </a:solidFill>
              </a:rPr>
              <a:t>+ </a:t>
            </a:r>
            <a:r>
              <a:rPr lang="de-DE" sz="1400" i="1" dirty="0" err="1">
                <a:solidFill>
                  <a:schemeClr val="tx1"/>
                </a:solidFill>
              </a:rPr>
              <a:t>BilWiss</a:t>
            </a:r>
            <a:r>
              <a:rPr lang="de-DE" sz="1400" i="1" dirty="0">
                <a:solidFill>
                  <a:schemeClr val="tx1"/>
                </a:solidFill>
              </a:rPr>
              <a:t>-Prüfungen</a:t>
            </a:r>
          </a:p>
        </p:txBody>
      </p:sp>
      <p:sp>
        <p:nvSpPr>
          <p:cNvPr id="7" name="Sprechblase: rechteckig mit abgerundeten Ecken 6">
            <a:extLst>
              <a:ext uri="{FF2B5EF4-FFF2-40B4-BE49-F238E27FC236}">
                <a16:creationId xmlns:a16="http://schemas.microsoft.com/office/drawing/2014/main" id="{1533CE54-4FFF-4796-859A-BCD3E8A3D1D2}"/>
              </a:ext>
            </a:extLst>
          </p:cNvPr>
          <p:cNvSpPr/>
          <p:nvPr/>
        </p:nvSpPr>
        <p:spPr>
          <a:xfrm>
            <a:off x="4871864" y="3855932"/>
            <a:ext cx="5544617" cy="720000"/>
          </a:xfrm>
          <a:prstGeom prst="wedgeRoundRectCallout">
            <a:avLst>
              <a:gd name="adj1" fmla="val -20833"/>
              <a:gd name="adj2" fmla="val 3854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>
                <a:solidFill>
                  <a:schemeClr val="tx1"/>
                </a:solidFill>
              </a:rPr>
              <a:t>Seminar: 30 WS</a:t>
            </a:r>
          </a:p>
          <a:p>
            <a:r>
              <a:rPr lang="de-DE" sz="1400" dirty="0">
                <a:solidFill>
                  <a:schemeClr val="tx1"/>
                </a:solidFill>
              </a:rPr>
              <a:t>+ APG I m. Unterrichtseinsichtnahme</a:t>
            </a:r>
          </a:p>
          <a:p>
            <a:r>
              <a:rPr lang="de-DE" sz="1400" i="1" dirty="0">
                <a:solidFill>
                  <a:schemeClr val="tx1"/>
                </a:solidFill>
              </a:rPr>
              <a:t>+ </a:t>
            </a:r>
            <a:r>
              <a:rPr lang="de-DE" sz="1400" i="1" dirty="0" err="1">
                <a:solidFill>
                  <a:schemeClr val="tx1"/>
                </a:solidFill>
              </a:rPr>
              <a:t>BilWiss</a:t>
            </a:r>
            <a:r>
              <a:rPr lang="de-DE" sz="1400" i="1" dirty="0">
                <a:solidFill>
                  <a:schemeClr val="tx1"/>
                </a:solidFill>
              </a:rPr>
              <a:t>-Prüfung als </a:t>
            </a:r>
            <a:r>
              <a:rPr lang="de-DE" sz="1400" i="1" dirty="0" err="1">
                <a:solidFill>
                  <a:schemeClr val="tx1"/>
                </a:solidFill>
              </a:rPr>
              <a:t>bek</a:t>
            </a:r>
            <a:r>
              <a:rPr lang="de-DE" sz="1400" i="1" dirty="0">
                <a:solidFill>
                  <a:schemeClr val="tx1"/>
                </a:solidFill>
              </a:rPr>
              <a:t>./unbek. </a:t>
            </a:r>
            <a:r>
              <a:rPr lang="de-DE" sz="1400" i="1" dirty="0" err="1">
                <a:solidFill>
                  <a:schemeClr val="tx1"/>
                </a:solidFill>
              </a:rPr>
              <a:t>Ausbilder:in</a:t>
            </a:r>
            <a:r>
              <a:rPr lang="de-DE" sz="1400" i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Sprechblase: rechteckig mit abgerundeten Ecken 7">
            <a:extLst>
              <a:ext uri="{FF2B5EF4-FFF2-40B4-BE49-F238E27FC236}">
                <a16:creationId xmlns:a16="http://schemas.microsoft.com/office/drawing/2014/main" id="{A37505AD-2B0B-44B3-91DF-58A37DDCA733}"/>
              </a:ext>
            </a:extLst>
          </p:cNvPr>
          <p:cNvSpPr/>
          <p:nvPr/>
        </p:nvSpPr>
        <p:spPr>
          <a:xfrm>
            <a:off x="4871864" y="5668356"/>
            <a:ext cx="5544616" cy="720000"/>
          </a:xfrm>
          <a:prstGeom prst="wedgeRoundRectCallout">
            <a:avLst>
              <a:gd name="adj1" fmla="val -20833"/>
              <a:gd name="adj2" fmla="val 3854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>
                <a:solidFill>
                  <a:schemeClr val="tx1"/>
                </a:solidFill>
              </a:rPr>
              <a:t>Seminar: 10 WS</a:t>
            </a:r>
          </a:p>
          <a:p>
            <a:r>
              <a:rPr lang="de-DE" sz="1400" dirty="0">
                <a:solidFill>
                  <a:schemeClr val="tx1"/>
                </a:solidFill>
              </a:rPr>
              <a:t>+ zwei UB </a:t>
            </a:r>
          </a:p>
          <a:p>
            <a:r>
              <a:rPr lang="de-DE" sz="1400" dirty="0">
                <a:solidFill>
                  <a:schemeClr val="tx1"/>
                </a:solidFill>
              </a:rPr>
              <a:t>+ </a:t>
            </a:r>
            <a:r>
              <a:rPr lang="de-DE" sz="1400" i="1" dirty="0" err="1">
                <a:solidFill>
                  <a:schemeClr val="tx1"/>
                </a:solidFill>
              </a:rPr>
              <a:t>BilWiss</a:t>
            </a:r>
            <a:r>
              <a:rPr lang="de-DE" sz="1400" i="1" dirty="0">
                <a:solidFill>
                  <a:schemeClr val="tx1"/>
                </a:solidFill>
              </a:rPr>
              <a:t>-Prüfungen als </a:t>
            </a:r>
            <a:r>
              <a:rPr lang="de-DE" sz="1400" i="1" dirty="0" err="1">
                <a:solidFill>
                  <a:schemeClr val="tx1"/>
                </a:solidFill>
              </a:rPr>
              <a:t>bek</a:t>
            </a:r>
            <a:r>
              <a:rPr lang="de-DE" sz="1400" i="1" dirty="0">
                <a:solidFill>
                  <a:schemeClr val="tx1"/>
                </a:solidFill>
              </a:rPr>
              <a:t>./unbek. </a:t>
            </a:r>
            <a:r>
              <a:rPr lang="de-DE" sz="1400" i="1" dirty="0" err="1">
                <a:solidFill>
                  <a:schemeClr val="tx1"/>
                </a:solidFill>
              </a:rPr>
              <a:t>Ausbilder:in</a:t>
            </a:r>
            <a:endParaRPr lang="de-DE" sz="1400" i="1" dirty="0">
              <a:solidFill>
                <a:schemeClr val="tx1"/>
              </a:solidFill>
            </a:endParaRPr>
          </a:p>
        </p:txBody>
      </p:sp>
      <p:sp>
        <p:nvSpPr>
          <p:cNvPr id="9" name="Sprechblase: rechteckig mit abgerundeten Ecken 8">
            <a:extLst>
              <a:ext uri="{FF2B5EF4-FFF2-40B4-BE49-F238E27FC236}">
                <a16:creationId xmlns:a16="http://schemas.microsoft.com/office/drawing/2014/main" id="{88E2993B-B9A2-4BE0-8F50-B1F52A6D5ECA}"/>
              </a:ext>
            </a:extLst>
          </p:cNvPr>
          <p:cNvSpPr/>
          <p:nvPr/>
        </p:nvSpPr>
        <p:spPr>
          <a:xfrm>
            <a:off x="4871864" y="4762144"/>
            <a:ext cx="5544616" cy="720000"/>
          </a:xfrm>
          <a:prstGeom prst="wedgeRoundRectCallout">
            <a:avLst>
              <a:gd name="adj1" fmla="val -20833"/>
              <a:gd name="adj2" fmla="val 3854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>
                <a:solidFill>
                  <a:schemeClr val="tx1"/>
                </a:solidFill>
              </a:rPr>
              <a:t>Seminar: 20 WS</a:t>
            </a:r>
          </a:p>
          <a:p>
            <a:r>
              <a:rPr lang="de-DE" sz="1400" dirty="0">
                <a:solidFill>
                  <a:schemeClr val="tx1"/>
                </a:solidFill>
              </a:rPr>
              <a:t>+ zwei UB</a:t>
            </a:r>
          </a:p>
          <a:p>
            <a:r>
              <a:rPr lang="de-DE" sz="1400" dirty="0">
                <a:solidFill>
                  <a:schemeClr val="tx1"/>
                </a:solidFill>
              </a:rPr>
              <a:t>+ </a:t>
            </a:r>
            <a:r>
              <a:rPr lang="de-DE" sz="1400" i="1" dirty="0" err="1">
                <a:solidFill>
                  <a:schemeClr val="tx1"/>
                </a:solidFill>
              </a:rPr>
              <a:t>BilWiss</a:t>
            </a:r>
            <a:r>
              <a:rPr lang="de-DE" sz="1400" i="1" dirty="0">
                <a:solidFill>
                  <a:schemeClr val="tx1"/>
                </a:solidFill>
              </a:rPr>
              <a:t>-Prüfungen als </a:t>
            </a:r>
            <a:r>
              <a:rPr lang="de-DE" sz="1400" i="1" dirty="0" err="1">
                <a:solidFill>
                  <a:schemeClr val="tx1"/>
                </a:solidFill>
              </a:rPr>
              <a:t>bek</a:t>
            </a:r>
            <a:r>
              <a:rPr lang="de-DE" sz="1400" i="1" dirty="0">
                <a:solidFill>
                  <a:schemeClr val="tx1"/>
                </a:solidFill>
              </a:rPr>
              <a:t>./unbek. </a:t>
            </a:r>
            <a:r>
              <a:rPr lang="de-DE" sz="1400" i="1" dirty="0" err="1">
                <a:solidFill>
                  <a:schemeClr val="tx1"/>
                </a:solidFill>
              </a:rPr>
              <a:t>Ausbilder:in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FDD63066-6932-49E4-B59E-BA53920DF54E}"/>
              </a:ext>
            </a:extLst>
          </p:cNvPr>
          <p:cNvSpPr/>
          <p:nvPr/>
        </p:nvSpPr>
        <p:spPr>
          <a:xfrm>
            <a:off x="6456040" y="1412777"/>
            <a:ext cx="5184576" cy="8692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Verfügt durch Dez. 46 BR D (J. Mulders) auf  Basis des einstimmigen Beschlusses der </a:t>
            </a:r>
            <a:r>
              <a:rPr lang="de-DE" sz="1200" dirty="0" err="1">
                <a:solidFill>
                  <a:schemeClr val="tx1"/>
                </a:solidFill>
              </a:rPr>
              <a:t>Seminarleitungsdienstbeprechung</a:t>
            </a:r>
            <a:r>
              <a:rPr lang="de-DE" sz="1200" dirty="0">
                <a:solidFill>
                  <a:schemeClr val="tx1"/>
                </a:solidFill>
              </a:rPr>
              <a:t> am 15.05.2023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Ergänzt durch Vereinbarungen am 14.12.2023.</a:t>
            </a:r>
          </a:p>
        </p:txBody>
      </p:sp>
    </p:spTree>
    <p:extLst>
      <p:ext uri="{BB962C8B-B14F-4D97-AF65-F5344CB8AC3E}">
        <p14:creationId xmlns:p14="http://schemas.microsoft.com/office/powerpoint/2010/main" val="24711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38C139-9740-4777-86EE-37347670C1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de-DE" sz="2000" dirty="0"/>
              <a:t>Für Schulleitungen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de-DE" sz="2000" dirty="0"/>
              <a:t>Für Fachleitungen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de-DE" sz="2000" dirty="0"/>
              <a:t>Für </a:t>
            </a:r>
            <a:r>
              <a:rPr lang="de-DE" sz="2000" dirty="0" err="1"/>
              <a:t>Interessent:innen</a:t>
            </a:r>
            <a:endParaRPr lang="de-DE" sz="20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1EC41C-C762-49A7-AA9B-DB4F9966FB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9336" y="255279"/>
            <a:ext cx="11376025" cy="647700"/>
          </a:xfrm>
          <a:prstGeom prst="rect">
            <a:avLst/>
          </a:prstGeom>
        </p:spPr>
        <p:txBody>
          <a:bodyPr/>
          <a:lstStyle/>
          <a:p>
            <a:r>
              <a:rPr lang="de-DE" sz="2400" dirty="0"/>
              <a:t>Informationen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CFF641A-86C0-43DD-AAC9-9DB1187564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63" t="12619" r="32713" b="3333"/>
          <a:stretch/>
        </p:blipFill>
        <p:spPr>
          <a:xfrm>
            <a:off x="5087888" y="287182"/>
            <a:ext cx="4563837" cy="635516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Sprechblase: rechteckig mit abgerundeten Ecken 4">
            <a:extLst>
              <a:ext uri="{FF2B5EF4-FFF2-40B4-BE49-F238E27FC236}">
                <a16:creationId xmlns:a16="http://schemas.microsoft.com/office/drawing/2014/main" id="{22C74A17-FB25-4567-A085-CB449F05293D}"/>
              </a:ext>
            </a:extLst>
          </p:cNvPr>
          <p:cNvSpPr/>
          <p:nvPr/>
        </p:nvSpPr>
        <p:spPr>
          <a:xfrm>
            <a:off x="551384" y="4221088"/>
            <a:ext cx="5112568" cy="763064"/>
          </a:xfrm>
          <a:prstGeom prst="wedgeRoundRectCallout">
            <a:avLst>
              <a:gd name="adj1" fmla="val -20833"/>
              <a:gd name="adj2" fmla="val 3854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/>
                </a:solidFill>
              </a:rPr>
              <a:t>Erhältlich über den </a:t>
            </a:r>
            <a:r>
              <a:rPr lang="de-DE" dirty="0" err="1">
                <a:solidFill>
                  <a:schemeClr val="tx1"/>
                </a:solidFill>
              </a:rPr>
              <a:t>Broschürenservice</a:t>
            </a:r>
            <a:r>
              <a:rPr lang="de-DE" dirty="0">
                <a:solidFill>
                  <a:schemeClr val="tx1"/>
                </a:solidFill>
              </a:rPr>
              <a:t> des MSB</a:t>
            </a:r>
          </a:p>
        </p:txBody>
      </p:sp>
    </p:spTree>
    <p:extLst>
      <p:ext uri="{BB962C8B-B14F-4D97-AF65-F5344CB8AC3E}">
        <p14:creationId xmlns:p14="http://schemas.microsoft.com/office/powerpoint/2010/main" val="2115566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CD0D362-4612-4849-8A5D-E9D772E20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i="1" dirty="0"/>
              <a:t>Vielen Dank!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FF47C71-75AE-7748-A10B-DED0367206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Düsseldorf, </a:t>
            </a:r>
            <a:fld id="{6F035134-2EC5-D345-A42D-53D982D02DBC}" type="datetime4">
              <a:rPr lang="de-DE" smtClean="0"/>
              <a:pPr/>
              <a:t>20. März 2024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F39A899-22BF-9F4A-AD48-F5A631D24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DDF9AE-9AF3-49DF-8E53-FD59C28FFFFB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392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D54127-5331-4B7F-ABA8-22EAF5F5F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19" y="332656"/>
            <a:ext cx="11376025" cy="648000"/>
          </a:xfrm>
        </p:spPr>
        <p:txBody>
          <a:bodyPr>
            <a:normAutofit/>
          </a:bodyPr>
          <a:lstStyle/>
          <a:p>
            <a:r>
              <a:rPr lang="de-DE" sz="2400" dirty="0">
                <a:solidFill>
                  <a:schemeClr val="tx1"/>
                </a:solidFill>
              </a:rPr>
              <a:t>Aufnahmerhythmen OBAS G in der BR Düsseldorf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B5BF5F7-9ABB-4B9F-8ADC-60761B5B38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Düsseldorf, </a:t>
            </a:r>
            <a:fld id="{6F035134-2EC5-D345-A42D-53D982D02DBC}" type="datetime4">
              <a:rPr lang="de-DE" smtClean="0"/>
              <a:pPr/>
              <a:t>20. März 2024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772196C-CD46-4879-8A04-614529300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DDF9AE-9AF3-49DF-8E53-FD59C28FFFFB}" type="slidenum">
              <a:rPr lang="de-DE" smtClean="0"/>
              <a:pPr/>
              <a:t>2</a:t>
            </a:fld>
            <a:endParaRPr lang="de-DE" dirty="0"/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A46C29DD-B2FE-456F-8C09-713201A4E8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252532"/>
              </p:ext>
            </p:extLst>
          </p:nvPr>
        </p:nvGraphicFramePr>
        <p:xfrm>
          <a:off x="577210" y="2276873"/>
          <a:ext cx="7751038" cy="2756794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935427">
                  <a:extLst>
                    <a:ext uri="{9D8B030D-6E8A-4147-A177-3AD203B41FA5}">
                      <a16:colId xmlns:a16="http://schemas.microsoft.com/office/drawing/2014/main" val="1899133114"/>
                    </a:ext>
                  </a:extLst>
                </a:gridCol>
                <a:gridCol w="4815611">
                  <a:extLst>
                    <a:ext uri="{9D8B030D-6E8A-4147-A177-3AD203B41FA5}">
                      <a16:colId xmlns:a16="http://schemas.microsoft.com/office/drawing/2014/main" val="2293721377"/>
                    </a:ext>
                  </a:extLst>
                </a:gridCol>
              </a:tblGrid>
              <a:tr h="5967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Aufnahme </a:t>
                      </a:r>
                      <a:r>
                        <a:rPr lang="de-DE" sz="1800" dirty="0" err="1">
                          <a:effectLst/>
                        </a:rPr>
                        <a:t>LiA</a:t>
                      </a:r>
                      <a:endParaRPr lang="de-D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Seminare G BR Düsseldorf</a:t>
                      </a:r>
                      <a:endParaRPr lang="de-D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455951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01.11.2023</a:t>
                      </a:r>
                      <a:endParaRPr lang="de-D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Solingen &amp; Mönchengladbach</a:t>
                      </a:r>
                      <a:endParaRPr lang="de-D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8599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01.05.2024</a:t>
                      </a:r>
                      <a:endParaRPr lang="de-D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Kleve &amp; Neuss</a:t>
                      </a:r>
                      <a:endParaRPr lang="de-DE" sz="2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208908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01.11.2024</a:t>
                      </a:r>
                      <a:endParaRPr lang="de-D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Düsseldorf, Duisburg &amp; Essen</a:t>
                      </a:r>
                      <a:endParaRPr lang="de-DE" sz="2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7840104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F7DEC64C-839D-491B-B93F-B73BC960E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2663" y="37274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964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D54127-5331-4B7F-ABA8-22EAF5F5F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216376"/>
            <a:ext cx="11376025" cy="648000"/>
          </a:xfrm>
        </p:spPr>
        <p:txBody>
          <a:bodyPr>
            <a:normAutofit/>
          </a:bodyPr>
          <a:lstStyle/>
          <a:p>
            <a:r>
              <a:rPr lang="de-DE" sz="2400" dirty="0">
                <a:solidFill>
                  <a:schemeClr val="tx1"/>
                </a:solidFill>
              </a:rPr>
              <a:t>Aufteilung Ausbildungsregionen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78088E25-4712-4602-A3C7-CEBC0CC73A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0016" t="8733" r="10052" b="6614"/>
          <a:stretch/>
        </p:blipFill>
        <p:spPr>
          <a:xfrm rot="16200000">
            <a:off x="5011715" y="220543"/>
            <a:ext cx="4616845" cy="4608512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B5BF5F7-9ABB-4B9F-8ADC-60761B5B38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Düsseldorf, </a:t>
            </a:r>
            <a:fld id="{6F035134-2EC5-D345-A42D-53D982D02DBC}" type="datetime4">
              <a:rPr lang="de-DE" smtClean="0"/>
              <a:pPr/>
              <a:t>20. März 2024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772196C-CD46-4879-8A04-614529300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DDF9AE-9AF3-49DF-8E53-FD59C28FFFFB}" type="slidenum">
              <a:rPr lang="de-DE" smtClean="0"/>
              <a:pPr/>
              <a:t>3</a:t>
            </a:fld>
            <a:endParaRPr lang="de-DE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9020AB70-0895-4E08-BA32-0C3191D41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410394"/>
              </p:ext>
            </p:extLst>
          </p:nvPr>
        </p:nvGraphicFramePr>
        <p:xfrm>
          <a:off x="0" y="4725144"/>
          <a:ext cx="12192000" cy="174480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338189">
                  <a:extLst>
                    <a:ext uri="{9D8B030D-6E8A-4147-A177-3AD203B41FA5}">
                      <a16:colId xmlns:a16="http://schemas.microsoft.com/office/drawing/2014/main" val="1899133114"/>
                    </a:ext>
                  </a:extLst>
                </a:gridCol>
                <a:gridCol w="9853811">
                  <a:extLst>
                    <a:ext uri="{9D8B030D-6E8A-4147-A177-3AD203B41FA5}">
                      <a16:colId xmlns:a16="http://schemas.microsoft.com/office/drawing/2014/main" val="2293721377"/>
                    </a:ext>
                  </a:extLst>
                </a:gridCol>
              </a:tblGrid>
              <a:tr h="2865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ZfsL-Standort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Ausbildungsregion OBAS 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455951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Solingen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Solingen – Wuppertal – Remscheid - Kreis Mettmann – Essen – Mülheim – Oberhausen – Kreis Wesel (Ost)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8599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Mönchengladbach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Mönchengladbach – Kreis Viersen – Krefeld - Kreis Neuss – Düsseldorf – Duisburg - Kreis Kleve – Kreis Wesel (West)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2089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2652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D54127-5331-4B7F-ABA8-22EAF5F5F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216376"/>
            <a:ext cx="11376025" cy="648000"/>
          </a:xfrm>
        </p:spPr>
        <p:txBody>
          <a:bodyPr>
            <a:normAutofit/>
          </a:bodyPr>
          <a:lstStyle/>
          <a:p>
            <a:r>
              <a:rPr lang="de-DE" sz="2400" dirty="0">
                <a:solidFill>
                  <a:schemeClr val="tx1"/>
                </a:solidFill>
              </a:rPr>
              <a:t>Aufteilung Ausbildungsregionen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B5BF5F7-9ABB-4B9F-8ADC-60761B5B38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Düsseldorf, </a:t>
            </a:r>
            <a:fld id="{6F035134-2EC5-D345-A42D-53D982D02DBC}" type="datetime4">
              <a:rPr lang="de-DE" smtClean="0"/>
              <a:pPr/>
              <a:t>20. März 2024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772196C-CD46-4879-8A04-614529300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DDF9AE-9AF3-49DF-8E53-FD59C28FFFFB}" type="slidenum">
              <a:rPr lang="de-DE" smtClean="0"/>
              <a:pPr/>
              <a:t>4</a:t>
            </a:fld>
            <a:endParaRPr lang="de-DE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9020AB70-0895-4E08-BA32-0C3191D41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610402"/>
              </p:ext>
            </p:extLst>
          </p:nvPr>
        </p:nvGraphicFramePr>
        <p:xfrm>
          <a:off x="-24680" y="4725144"/>
          <a:ext cx="12216680" cy="174480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362869">
                  <a:extLst>
                    <a:ext uri="{9D8B030D-6E8A-4147-A177-3AD203B41FA5}">
                      <a16:colId xmlns:a16="http://schemas.microsoft.com/office/drawing/2014/main" val="1899133114"/>
                    </a:ext>
                  </a:extLst>
                </a:gridCol>
                <a:gridCol w="9853811">
                  <a:extLst>
                    <a:ext uri="{9D8B030D-6E8A-4147-A177-3AD203B41FA5}">
                      <a16:colId xmlns:a16="http://schemas.microsoft.com/office/drawing/2014/main" val="2293721377"/>
                    </a:ext>
                  </a:extLst>
                </a:gridCol>
              </a:tblGrid>
              <a:tr h="2865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ZfsL-Standort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Ausbildungsregion OBAS 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455951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Kleve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Kreis Kleve - Kreis Wesel - Duisburg -– Essen – Mülheim – Oberhausen 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8599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Neuss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Mönchengladbach – Kreis Viersen – Krefeld - Kreis Neuss – Düsseldorf –Kreis Mettmann – Solingen – Wuppertal – Remscheid 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2089081"/>
                  </a:ext>
                </a:extLst>
              </a:tr>
            </a:tbl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B851B92E-4B1F-4393-982F-43B4F84802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503712" y="826226"/>
            <a:ext cx="5006340" cy="375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84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BF5F65-C3C4-0703-161E-9B09F80AB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61" y="332656"/>
            <a:ext cx="11376025" cy="648000"/>
          </a:xfrm>
        </p:spPr>
        <p:txBody>
          <a:bodyPr>
            <a:normAutofit/>
          </a:bodyPr>
          <a:lstStyle/>
          <a:p>
            <a:r>
              <a:rPr lang="de-DE" sz="2400" dirty="0">
                <a:solidFill>
                  <a:schemeClr val="tx1"/>
                </a:solidFill>
              </a:rPr>
              <a:t>Zugangsvoraussetzungen OBAS Grundschule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3FBBC3-DC87-6BA1-0D95-D929F630E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5661" y="1844824"/>
            <a:ext cx="11376024" cy="403244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sz="3000" dirty="0">
                <a:solidFill>
                  <a:schemeClr val="tx2"/>
                </a:solidFill>
              </a:rPr>
              <a:t>A) </a:t>
            </a:r>
            <a:r>
              <a:rPr lang="de-DE" sz="3000" u="sng" dirty="0">
                <a:solidFill>
                  <a:schemeClr val="tx2"/>
                </a:solidFill>
              </a:rPr>
              <a:t>Nicht lehramtsbezogener Universitätsabschluss</a:t>
            </a:r>
            <a:endParaRPr lang="de-DE" sz="3000" dirty="0">
              <a:solidFill>
                <a:schemeClr val="tx2"/>
              </a:solidFill>
            </a:endParaRPr>
          </a:p>
          <a:p>
            <a:pPr marL="787400" lvl="2" indent="-34290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Courier New" panose="02070309020205020404" pitchFamily="49" charset="0"/>
              <a:buChar char="o"/>
              <a:defRPr/>
            </a:pPr>
            <a:r>
              <a:rPr lang="de-DE" kern="1200" dirty="0">
                <a:solidFill>
                  <a:srgbClr val="000000"/>
                </a:solidFill>
                <a:cs typeface="Arial" panose="020B0604020202020204" pitchFamily="34" charset="0"/>
              </a:rPr>
              <a:t>Hochschule: Diplom, Magister, Master, Promotion, Bachelor (mindestens 7 Semester)</a:t>
            </a:r>
          </a:p>
          <a:p>
            <a:pPr marL="787400" lvl="2" indent="-34290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Courier New" panose="02070309020205020404" pitchFamily="49" charset="0"/>
              <a:buChar char="o"/>
              <a:defRPr/>
            </a:pPr>
            <a:r>
              <a:rPr lang="de-DE" kern="1200" dirty="0">
                <a:solidFill>
                  <a:srgbClr val="000000"/>
                </a:solidFill>
                <a:cs typeface="Arial" panose="020B0604020202020204" pitchFamily="34" charset="0"/>
              </a:rPr>
              <a:t>Fachhochschule: </a:t>
            </a:r>
            <a:r>
              <a:rPr lang="de-DE" u="sng" kern="1200" dirty="0">
                <a:solidFill>
                  <a:srgbClr val="000000"/>
                </a:solidFill>
                <a:cs typeface="Arial" panose="020B0604020202020204" pitchFamily="34" charset="0"/>
              </a:rPr>
              <a:t>nur Masterabschluss</a:t>
            </a:r>
          </a:p>
          <a:p>
            <a:pPr marL="787400" lvl="2" indent="-34290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10000"/>
              <a:buFont typeface="Courier New" panose="02070309020205020404" pitchFamily="49" charset="0"/>
              <a:buChar char="o"/>
              <a:defRPr/>
            </a:pPr>
            <a:r>
              <a:rPr lang="de-DE" dirty="0"/>
              <a:t>2-jährige Berufstätigkeit oder 2-jährige Kinderbetreuungszeit nach Hochschulabschluss</a:t>
            </a:r>
          </a:p>
          <a:p>
            <a:pPr marL="434975" lvl="1" indent="-342900">
              <a:buFont typeface="Courier New" panose="02070309020205020404" pitchFamily="49" charset="0"/>
              <a:buChar char="o"/>
            </a:pPr>
            <a:endParaRPr lang="de-DE" sz="1900" dirty="0"/>
          </a:p>
          <a:p>
            <a:pPr marL="92075" lvl="1" indent="0">
              <a:buNone/>
            </a:pPr>
            <a:endParaRPr lang="de-DE" sz="2000" dirty="0"/>
          </a:p>
          <a:p>
            <a:pPr marL="0" lvl="1" indent="0">
              <a:buNone/>
            </a:pPr>
            <a:r>
              <a:rPr lang="de-DE" sz="2800" dirty="0">
                <a:solidFill>
                  <a:schemeClr val="tx2"/>
                </a:solidFill>
              </a:rPr>
              <a:t>B) </a:t>
            </a:r>
            <a:r>
              <a:rPr lang="de-DE" sz="2800" u="sng" dirty="0">
                <a:solidFill>
                  <a:schemeClr val="tx2"/>
                </a:solidFill>
              </a:rPr>
              <a:t>Lehramtsbezogener Master Ed. im Lehramt GyGe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de-DE" sz="2000" dirty="0">
                <a:solidFill>
                  <a:schemeClr val="tx1"/>
                </a:solidFill>
              </a:rPr>
              <a:t>oder nach Abbruch eines VD GyGe oder Wechsel nach begonnenem VD </a:t>
            </a:r>
            <a:r>
              <a:rPr lang="de-DE" sz="2000" dirty="0" err="1">
                <a:solidFill>
                  <a:schemeClr val="tx1"/>
                </a:solidFill>
              </a:rPr>
              <a:t>GyGe</a:t>
            </a:r>
            <a:r>
              <a:rPr lang="de-DE" sz="2000" dirty="0">
                <a:solidFill>
                  <a:schemeClr val="tx1"/>
                </a:solidFill>
              </a:rPr>
              <a:t> (bis 01.05.23)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de-DE" sz="2000" u="sng" dirty="0">
                <a:solidFill>
                  <a:srgbClr val="C00000"/>
                </a:solidFill>
              </a:rPr>
              <a:t>Ausgeschlossen: </a:t>
            </a:r>
            <a:r>
              <a:rPr lang="de-DE" sz="2000" dirty="0">
                <a:solidFill>
                  <a:srgbClr val="C00000"/>
                </a:solidFill>
              </a:rPr>
              <a:t>Personen, die die Staatsprüfung nicht oder endgültig nicht bestanden haben. </a:t>
            </a:r>
          </a:p>
          <a:p>
            <a:pPr marL="92075" lvl="1" indent="0">
              <a:buNone/>
            </a:pPr>
            <a:endParaRPr lang="de-DE" sz="2000" dirty="0"/>
          </a:p>
          <a:p>
            <a:pPr marL="92075" lvl="1" indent="0">
              <a:buNone/>
            </a:pPr>
            <a:endParaRPr lang="de-DE" sz="2000" dirty="0"/>
          </a:p>
          <a:p>
            <a:pPr marL="536575" lvl="1" indent="-4445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de-DE" dirty="0"/>
              <a:t>Für Unterrichts- und Erziehungstätigkeit erforderliche deutsche Sprachkenntnisse </a:t>
            </a:r>
          </a:p>
          <a:p>
            <a:pPr marL="536575" lvl="1" indent="-4445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de-DE" b="1" dirty="0">
                <a:solidFill>
                  <a:schemeClr val="tx2"/>
                </a:solidFill>
              </a:rPr>
              <a:t>Studienfachleistungen auf </a:t>
            </a:r>
            <a:r>
              <a:rPr lang="de-DE" b="1" u="sng" dirty="0">
                <a:solidFill>
                  <a:schemeClr val="tx2"/>
                </a:solidFill>
              </a:rPr>
              <a:t>EIN Unterrichtsfach </a:t>
            </a:r>
            <a:r>
              <a:rPr lang="de-DE" b="1" dirty="0">
                <a:solidFill>
                  <a:schemeClr val="tx2"/>
                </a:solidFill>
              </a:rPr>
              <a:t>der Grundschule bezogen</a:t>
            </a:r>
          </a:p>
          <a:p>
            <a:pPr marL="873125" lvl="2" indent="-244475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de-DE" dirty="0"/>
              <a:t>Sachunterricht: Studienleistungen aus BEIDEN Lernbereichen (NW und GW)</a:t>
            </a:r>
          </a:p>
        </p:txBody>
      </p:sp>
    </p:spTree>
    <p:extLst>
      <p:ext uri="{BB962C8B-B14F-4D97-AF65-F5344CB8AC3E}">
        <p14:creationId xmlns:p14="http://schemas.microsoft.com/office/powerpoint/2010/main" val="1437800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B1CFC4-830F-B11E-014A-A7682C7E7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07" y="142645"/>
            <a:ext cx="7886700" cy="830997"/>
          </a:xfrm>
        </p:spPr>
        <p:txBody>
          <a:bodyPr/>
          <a:lstStyle/>
          <a:p>
            <a:pPr algn="l"/>
            <a:r>
              <a:rPr lang="de-DE" sz="2400" dirty="0">
                <a:solidFill>
                  <a:schemeClr val="tx1"/>
                </a:solidFill>
              </a:rPr>
              <a:t>Einstellungsverfahren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635A3DA-5999-E8D6-7730-36DF1FF0A05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847975"/>
            <a:ext cx="3671888" cy="3644900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marL="457200" indent="-457200">
              <a:spcBef>
                <a:spcPts val="600"/>
              </a:spcBef>
              <a:buClr>
                <a:schemeClr val="accent6"/>
              </a:buClr>
              <a:buFont typeface="+mj-lt"/>
              <a:buAutoNum type="arabicPeriod"/>
            </a:pPr>
            <a:r>
              <a:rPr lang="de-DE" sz="2000" dirty="0"/>
              <a:t>Stellenausschreibung</a:t>
            </a:r>
            <a:r>
              <a:rPr lang="de-DE" sz="2400" dirty="0"/>
              <a:t> </a:t>
            </a:r>
            <a:r>
              <a:rPr lang="de-DE" sz="1600" dirty="0"/>
              <a:t>(geöffnet für OBAS)</a:t>
            </a:r>
          </a:p>
          <a:p>
            <a:pPr marL="457200" indent="-457200">
              <a:spcBef>
                <a:spcPts val="600"/>
              </a:spcBef>
              <a:buClr>
                <a:schemeClr val="accent6"/>
              </a:buClr>
              <a:buFont typeface="+mj-lt"/>
              <a:buAutoNum type="arabicPeriod"/>
            </a:pPr>
            <a:r>
              <a:rPr lang="de-DE" sz="2000" dirty="0"/>
              <a:t>Auswahlgespräch</a:t>
            </a:r>
          </a:p>
          <a:p>
            <a:pPr marL="773112" lvl="2" indent="-342900">
              <a:spcBef>
                <a:spcPts val="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de-DE" sz="1300" dirty="0"/>
              <a:t>als </a:t>
            </a:r>
            <a:r>
              <a:rPr lang="de-DE" sz="1300" b="1" dirty="0"/>
              <a:t>Prognosegespräch </a:t>
            </a:r>
          </a:p>
          <a:p>
            <a:pPr marL="773112" lvl="2" indent="-342900">
              <a:spcBef>
                <a:spcPts val="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de-DE" sz="1300" dirty="0">
                <a:solidFill>
                  <a:srgbClr val="C00000"/>
                </a:solidFill>
              </a:rPr>
              <a:t>Einvernehmen mit </a:t>
            </a:r>
            <a:r>
              <a:rPr lang="de-DE" sz="1300" dirty="0" err="1">
                <a:solidFill>
                  <a:srgbClr val="C00000"/>
                </a:solidFill>
              </a:rPr>
              <a:t>ZfsL-Vertreter:in</a:t>
            </a:r>
            <a:endParaRPr lang="de-DE" sz="1300" dirty="0">
              <a:solidFill>
                <a:srgbClr val="C00000"/>
              </a:solidFill>
            </a:endParaRPr>
          </a:p>
          <a:p>
            <a:pPr marL="514350" indent="-514350">
              <a:spcBef>
                <a:spcPts val="600"/>
              </a:spcBef>
              <a:buClr>
                <a:schemeClr val="accent6"/>
              </a:buClr>
              <a:buFont typeface="+mj-lt"/>
              <a:buAutoNum type="arabicPeriod"/>
            </a:pPr>
            <a:r>
              <a:rPr lang="de-DE" sz="2000" dirty="0"/>
              <a:t>Prüfung der Zugangsvoraussetzungen durch BR </a:t>
            </a:r>
          </a:p>
          <a:p>
            <a:pPr marL="514350" indent="-514350">
              <a:spcBef>
                <a:spcPts val="600"/>
              </a:spcBef>
              <a:buClr>
                <a:schemeClr val="accent6"/>
              </a:buClr>
              <a:buFont typeface="+mj-lt"/>
              <a:buAutoNum type="arabicPeriod"/>
            </a:pPr>
            <a:r>
              <a:rPr lang="de-DE" sz="2000" dirty="0"/>
              <a:t>Einstellung als </a:t>
            </a:r>
            <a:r>
              <a:rPr lang="de-DE" sz="2000" dirty="0" err="1"/>
              <a:t>LiA</a:t>
            </a:r>
            <a:endParaRPr lang="de-DE" sz="2000" dirty="0"/>
          </a:p>
          <a:p>
            <a:pPr marL="514350" indent="-514350">
              <a:spcBef>
                <a:spcPts val="600"/>
              </a:spcBef>
              <a:buClr>
                <a:schemeClr val="accent6"/>
              </a:buClr>
              <a:buFont typeface="+mj-lt"/>
              <a:buAutoNum type="arabicPeriod"/>
            </a:pPr>
            <a:r>
              <a:rPr lang="de-DE" sz="2000" dirty="0"/>
              <a:t>U</a:t>
            </a:r>
            <a:r>
              <a:rPr lang="de-DE" sz="2000" spc="-40" dirty="0"/>
              <a:t>nterrichtsverpflichtung</a:t>
            </a:r>
            <a:r>
              <a:rPr lang="de-DE" sz="2200" spc="-40" dirty="0"/>
              <a:t>               </a:t>
            </a:r>
            <a:r>
              <a:rPr lang="de-DE" sz="1600" spc="-40" dirty="0"/>
              <a:t>(abzgl. Anrechnungsstunden)</a:t>
            </a:r>
            <a:endParaRPr lang="de-DE" sz="17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2EC0C45-42AA-E636-F744-306203E4993A}"/>
              </a:ext>
            </a:extLst>
          </p:cNvPr>
          <p:cNvSpPr txBox="1"/>
          <p:nvPr/>
        </p:nvSpPr>
        <p:spPr>
          <a:xfrm>
            <a:off x="4210470" y="1845731"/>
            <a:ext cx="3672000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2400" dirty="0" err="1">
                <a:solidFill>
                  <a:schemeClr val="accent6"/>
                </a:solidFill>
              </a:rPr>
              <a:t>Masterabsolvent:innen</a:t>
            </a:r>
            <a:r>
              <a:rPr lang="de-DE" sz="2400" dirty="0">
                <a:solidFill>
                  <a:schemeClr val="accent6"/>
                </a:solidFill>
              </a:rPr>
              <a:t> Gy/Ge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AA3E086-472C-AAAC-952E-0B18C217B8E1}"/>
              </a:ext>
            </a:extLst>
          </p:cNvPr>
          <p:cNvSpPr txBox="1"/>
          <p:nvPr/>
        </p:nvSpPr>
        <p:spPr>
          <a:xfrm>
            <a:off x="8070007" y="1845729"/>
            <a:ext cx="3906092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2400" dirty="0">
                <a:solidFill>
                  <a:schemeClr val="accent6"/>
                </a:solidFill>
              </a:rPr>
              <a:t>Lehrkräfte mit entfristetem Vertrag nach Abschluss PE</a:t>
            </a:r>
            <a:endParaRPr lang="de-DE" sz="2000" dirty="0">
              <a:solidFill>
                <a:schemeClr val="accent6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61C112E-3D23-519A-40A7-DDCB0665E313}"/>
              </a:ext>
            </a:extLst>
          </p:cNvPr>
          <p:cNvSpPr txBox="1"/>
          <p:nvPr/>
        </p:nvSpPr>
        <p:spPr>
          <a:xfrm>
            <a:off x="350932" y="1845731"/>
            <a:ext cx="3672000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2400" dirty="0">
                <a:solidFill>
                  <a:schemeClr val="accent6"/>
                </a:solidFill>
              </a:rPr>
              <a:t>Nicht lehramtsbezogener Universitätsabschluss</a:t>
            </a:r>
            <a:endParaRPr lang="de-DE" sz="2000" dirty="0">
              <a:solidFill>
                <a:schemeClr val="accent6"/>
              </a:solidFill>
            </a:endParaRPr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84C8B503-297D-598A-5829-8346A2FA3F8F}"/>
              </a:ext>
            </a:extLst>
          </p:cNvPr>
          <p:cNvSpPr txBox="1">
            <a:spLocks/>
          </p:cNvSpPr>
          <p:nvPr/>
        </p:nvSpPr>
        <p:spPr>
          <a:xfrm>
            <a:off x="8070008" y="2861298"/>
            <a:ext cx="3906092" cy="3644065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2588" indent="-290513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20725" indent="-3365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de-DE" sz="2000" dirty="0"/>
              <a:t>Antrag an Schulleitung          </a:t>
            </a:r>
            <a:r>
              <a:rPr lang="de-DE" sz="1400" dirty="0"/>
              <a:t>(bis zu dreimalige Ablehnung möglich)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de-DE" sz="2000" dirty="0"/>
              <a:t>Dienstliche Beurteilung durch Schulleitung                           </a:t>
            </a:r>
            <a:r>
              <a:rPr lang="de-DE" sz="1400" dirty="0"/>
              <a:t>(U-Einsichtnahme in beiden Fächern)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de-DE" sz="2000" dirty="0"/>
              <a:t>Entscheidungsgespräch     </a:t>
            </a:r>
          </a:p>
          <a:p>
            <a:pPr marL="747713" lvl="1" indent="-2047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de-DE" sz="1400" dirty="0"/>
              <a:t>als </a:t>
            </a:r>
            <a:r>
              <a:rPr lang="de-DE" sz="1400" b="1" dirty="0"/>
              <a:t>Prognosegespräch</a:t>
            </a:r>
          </a:p>
          <a:p>
            <a:pPr marL="747713" lvl="1" indent="-2047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C00000"/>
                </a:solidFill>
              </a:rPr>
              <a:t>Einvernehmen mit </a:t>
            </a:r>
            <a:r>
              <a:rPr lang="de-DE" sz="1400" dirty="0" err="1">
                <a:solidFill>
                  <a:srgbClr val="C00000"/>
                </a:solidFill>
              </a:rPr>
              <a:t>ZfsL-Vertreter:in</a:t>
            </a:r>
            <a:endParaRPr lang="de-DE" sz="1400" dirty="0">
              <a:solidFill>
                <a:srgbClr val="C00000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de-DE" sz="2000" dirty="0"/>
              <a:t>Prüfung der  Zugangsvoraussetzungen durch BR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de-DE" sz="2000" dirty="0"/>
              <a:t>U</a:t>
            </a:r>
            <a:r>
              <a:rPr lang="de-DE" sz="2000" spc="-40" dirty="0"/>
              <a:t>nterrichtsverpflichtung        </a:t>
            </a:r>
            <a:r>
              <a:rPr lang="de-DE" sz="1400" spc="-40" dirty="0"/>
              <a:t>(abzgl. Anrechnungsstunden)</a:t>
            </a:r>
            <a:endParaRPr lang="de-DE" sz="2000" dirty="0"/>
          </a:p>
        </p:txBody>
      </p:sp>
      <p:sp>
        <p:nvSpPr>
          <p:cNvPr id="10" name="Inhaltsplatzhalter 6">
            <a:extLst>
              <a:ext uri="{FF2B5EF4-FFF2-40B4-BE49-F238E27FC236}">
                <a16:creationId xmlns:a16="http://schemas.microsoft.com/office/drawing/2014/main" id="{C03C8723-0EED-42E2-8FBF-73E6F7FD17F5}"/>
              </a:ext>
            </a:extLst>
          </p:cNvPr>
          <p:cNvSpPr txBox="1">
            <a:spLocks/>
          </p:cNvSpPr>
          <p:nvPr/>
        </p:nvSpPr>
        <p:spPr>
          <a:xfrm>
            <a:off x="4196872" y="2835399"/>
            <a:ext cx="3672000" cy="3644065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2588" indent="-290513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20725" indent="-3365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de-DE" sz="2200" dirty="0"/>
              <a:t>Stellenausschreibung </a:t>
            </a:r>
            <a:r>
              <a:rPr lang="de-DE" sz="1700" dirty="0"/>
              <a:t>(geöffnet für OBAS)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+mj-lt"/>
              <a:buAutoNum type="arabicPeriod"/>
            </a:pPr>
            <a:r>
              <a:rPr lang="de-DE" sz="2200" dirty="0"/>
              <a:t>Auswahlgespräch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None/>
            </a:pPr>
            <a:endParaRPr lang="de-DE" sz="2200" dirty="0"/>
          </a:p>
          <a:p>
            <a:pPr marL="514350" indent="-51435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+mj-lt"/>
              <a:buAutoNum type="arabicPeriod" startAt="3"/>
            </a:pPr>
            <a:r>
              <a:rPr lang="de-DE" sz="2200" dirty="0"/>
              <a:t>Prüfung der Zugangsvoraussetzungen durch BR </a:t>
            </a:r>
          </a:p>
          <a:p>
            <a:pPr marL="514350" indent="-51435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+mj-lt"/>
              <a:buAutoNum type="arabicPeriod" startAt="3"/>
            </a:pPr>
            <a:r>
              <a:rPr lang="de-DE" sz="2200" dirty="0"/>
              <a:t>Einstellung als </a:t>
            </a:r>
            <a:r>
              <a:rPr lang="de-DE" sz="2200" dirty="0" err="1"/>
              <a:t>LiA</a:t>
            </a:r>
            <a:endParaRPr lang="de-DE" sz="2200" dirty="0"/>
          </a:p>
          <a:p>
            <a:pPr marL="514350" indent="-51435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+mj-lt"/>
              <a:buAutoNum type="arabicPeriod" startAt="3"/>
            </a:pPr>
            <a:r>
              <a:rPr lang="de-DE" sz="2200" dirty="0"/>
              <a:t>U</a:t>
            </a:r>
            <a:r>
              <a:rPr lang="de-DE" sz="2200" spc="-40" dirty="0"/>
              <a:t>nterrichtsverpflichtung</a:t>
            </a:r>
            <a:r>
              <a:rPr lang="de-DE" sz="2400" spc="-40" dirty="0"/>
              <a:t>               </a:t>
            </a:r>
            <a:r>
              <a:rPr lang="de-DE" sz="1600" spc="-40" dirty="0"/>
              <a:t>(abzgl. Anrechnungsstunden)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75873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BF5F65-C3C4-0703-161E-9B09F80AB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224680"/>
            <a:ext cx="11376025" cy="648000"/>
          </a:xfrm>
        </p:spPr>
        <p:txBody>
          <a:bodyPr/>
          <a:lstStyle/>
          <a:p>
            <a:r>
              <a:rPr lang="de-DE" sz="2400" dirty="0">
                <a:solidFill>
                  <a:schemeClr val="tx1"/>
                </a:solidFill>
              </a:rPr>
              <a:t>Einstellungsverfahren</a:t>
            </a:r>
            <a:r>
              <a:rPr lang="de-DE" sz="2800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3FBBC3-DC87-6BA1-0D95-D929F630E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5661" y="2204864"/>
            <a:ext cx="11376024" cy="410445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000" b="1" dirty="0">
                <a:solidFill>
                  <a:schemeClr val="tx2"/>
                </a:solidFill>
              </a:rPr>
              <a:t>Einstellungstermine</a:t>
            </a:r>
            <a:r>
              <a:rPr lang="de-DE" sz="1800" dirty="0">
                <a:solidFill>
                  <a:schemeClr val="tx2"/>
                </a:solidFill>
              </a:rPr>
              <a:t> (s. Einstellungserlass 2023; 4.4 und 4.5)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2"/>
                </a:solidFill>
              </a:rPr>
              <a:t>01.08.2023: Auswahlgespräche ab </a:t>
            </a:r>
            <a:r>
              <a:rPr lang="de-DE" b="1" u="sng" dirty="0">
                <a:solidFill>
                  <a:schemeClr val="tx2"/>
                </a:solidFill>
              </a:rPr>
              <a:t>02.06.2023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2"/>
                </a:solidFill>
              </a:rPr>
              <a:t>01.11.2023: Auswahlgespräche ab </a:t>
            </a:r>
            <a:r>
              <a:rPr lang="de-DE" b="1" u="sng" dirty="0">
                <a:solidFill>
                  <a:schemeClr val="tx2"/>
                </a:solidFill>
              </a:rPr>
              <a:t>28.09.2023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2"/>
                </a:solidFill>
              </a:rPr>
              <a:t>01.02.2024: Auswahlgespräche ab </a:t>
            </a:r>
            <a:r>
              <a:rPr lang="de-DE" b="1" u="sng" dirty="0">
                <a:solidFill>
                  <a:schemeClr val="tx2"/>
                </a:solidFill>
              </a:rPr>
              <a:t>07.12.2023 </a:t>
            </a:r>
          </a:p>
          <a:p>
            <a:pPr marL="92075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de-DE" sz="3200" b="1" dirty="0">
              <a:solidFill>
                <a:schemeClr val="tx2"/>
              </a:solidFill>
            </a:endParaRPr>
          </a:p>
          <a:p>
            <a:pPr indent="-65087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000" b="1" dirty="0">
                <a:solidFill>
                  <a:schemeClr val="tx2"/>
                </a:solidFill>
              </a:rPr>
              <a:t>Rolle </a:t>
            </a:r>
            <a:r>
              <a:rPr lang="de-DE" sz="2000" b="1" dirty="0" err="1">
                <a:solidFill>
                  <a:schemeClr val="tx2"/>
                </a:solidFill>
              </a:rPr>
              <a:t>Seminarvertreter:in</a:t>
            </a:r>
            <a:r>
              <a:rPr lang="de-DE" sz="2000" b="1" dirty="0">
                <a:solidFill>
                  <a:schemeClr val="tx2"/>
                </a:solidFill>
              </a:rPr>
              <a:t> in Prognosegesprächen </a:t>
            </a:r>
            <a:r>
              <a:rPr lang="de-DE" dirty="0">
                <a:solidFill>
                  <a:schemeClr val="tx2"/>
                </a:solidFill>
              </a:rPr>
              <a:t>(vgl. § 3 OBAS): 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2"/>
                </a:solidFill>
              </a:rPr>
              <a:t>Prognose für die Eignung für die Arbeit mit Schülerinnen und Schülern auch auf Grundlage von: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chemeClr val="tx2"/>
                </a:solidFill>
              </a:rPr>
              <a:t>Sprachkenntnissen für Unterrichts- und Erziehungstätigkeit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chemeClr val="tx2"/>
                </a:solidFill>
              </a:rPr>
              <a:t>Einschlägigen Berufserfahrungen; Fachlichen Vorkenntnissen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2"/>
                </a:solidFill>
              </a:rPr>
              <a:t>Entscheidung über die Teilnahme an der Ausbildung im </a:t>
            </a:r>
            <a:r>
              <a:rPr lang="de-DE" b="1" u="sng" dirty="0">
                <a:solidFill>
                  <a:schemeClr val="tx2"/>
                </a:solidFill>
              </a:rPr>
              <a:t>Einvernehmen</a:t>
            </a:r>
            <a:r>
              <a:rPr lang="de-DE" b="1" dirty="0">
                <a:solidFill>
                  <a:schemeClr val="tx2"/>
                </a:solidFill>
              </a:rPr>
              <a:t>.</a:t>
            </a:r>
            <a:endParaRPr lang="de-DE" dirty="0">
              <a:solidFill>
                <a:schemeClr val="tx2"/>
              </a:solidFill>
            </a:endParaRP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2"/>
                </a:solidFill>
              </a:rPr>
              <a:t>Dokumentation in den Bewerbungsunterlagen (INES) (Anlage 6)</a:t>
            </a:r>
          </a:p>
        </p:txBody>
      </p:sp>
      <p:sp>
        <p:nvSpPr>
          <p:cNvPr id="4" name="Sprechblase: rechteckig mit abgerundeten Ecken 3">
            <a:extLst>
              <a:ext uri="{FF2B5EF4-FFF2-40B4-BE49-F238E27FC236}">
                <a16:creationId xmlns:a16="http://schemas.microsoft.com/office/drawing/2014/main" id="{A9CFECAB-8B11-4EAA-9DE5-99762F94CFCC}"/>
              </a:ext>
            </a:extLst>
          </p:cNvPr>
          <p:cNvSpPr/>
          <p:nvPr/>
        </p:nvSpPr>
        <p:spPr>
          <a:xfrm>
            <a:off x="7613657" y="1519433"/>
            <a:ext cx="4224165" cy="865415"/>
          </a:xfrm>
          <a:prstGeom prst="wedgeRoundRectCallout">
            <a:avLst>
              <a:gd name="adj1" fmla="val -48773"/>
              <a:gd name="adj2" fmla="val 1587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An den Prognosegesprächen nimmt 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eine Seminarvertretung </a:t>
            </a:r>
          </a:p>
          <a:p>
            <a:pPr algn="ctr"/>
            <a:r>
              <a:rPr lang="de-DE" dirty="0">
                <a:solidFill>
                  <a:srgbClr val="FF0000"/>
                </a:solidFill>
              </a:rPr>
              <a:t>aus dem Einzugsgebiet der Schule </a:t>
            </a:r>
            <a:r>
              <a:rPr lang="de-DE" dirty="0">
                <a:solidFill>
                  <a:schemeClr val="tx1"/>
                </a:solidFill>
              </a:rPr>
              <a:t>teil. </a:t>
            </a:r>
          </a:p>
        </p:txBody>
      </p:sp>
      <p:sp>
        <p:nvSpPr>
          <p:cNvPr id="5" name="Sprechblase: rechteckig mit abgerundeten Ecken 4">
            <a:extLst>
              <a:ext uri="{FF2B5EF4-FFF2-40B4-BE49-F238E27FC236}">
                <a16:creationId xmlns:a16="http://schemas.microsoft.com/office/drawing/2014/main" id="{EDBEDEF7-8AE3-4EA6-98D1-5BEDB586AE9C}"/>
              </a:ext>
            </a:extLst>
          </p:cNvPr>
          <p:cNvSpPr/>
          <p:nvPr/>
        </p:nvSpPr>
        <p:spPr>
          <a:xfrm>
            <a:off x="7613657" y="2582875"/>
            <a:ext cx="4224165" cy="710294"/>
          </a:xfrm>
          <a:prstGeom prst="wedgeRoundRectCallout">
            <a:avLst>
              <a:gd name="adj1" fmla="val -41550"/>
              <a:gd name="adj2" fmla="val -710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Seminarausbilder:innen</a:t>
            </a:r>
            <a:r>
              <a:rPr lang="de-DE" dirty="0">
                <a:solidFill>
                  <a:schemeClr val="tx1"/>
                </a:solidFill>
              </a:rPr>
              <a:t> sollten diese Termine möglichst freihalten.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5C657058-40F3-4C68-AAE0-74626EB4B37F}"/>
              </a:ext>
            </a:extLst>
          </p:cNvPr>
          <p:cNvSpPr/>
          <p:nvPr/>
        </p:nvSpPr>
        <p:spPr>
          <a:xfrm>
            <a:off x="8256240" y="4869160"/>
            <a:ext cx="3581582" cy="7150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Einvernehmen = </a:t>
            </a:r>
          </a:p>
          <a:p>
            <a:pPr algn="ctr"/>
            <a:r>
              <a:rPr lang="de-DE" dirty="0">
                <a:solidFill>
                  <a:schemeClr val="tx2"/>
                </a:solidFill>
              </a:rPr>
              <a:t>Vorliegen des </a:t>
            </a:r>
            <a:r>
              <a:rPr lang="de-DE" dirty="0">
                <a:solidFill>
                  <a:srgbClr val="FF0000"/>
                </a:solidFill>
              </a:rPr>
              <a:t>Einverständnisses</a:t>
            </a:r>
          </a:p>
        </p:txBody>
      </p:sp>
    </p:spTree>
    <p:extLst>
      <p:ext uri="{BB962C8B-B14F-4D97-AF65-F5344CB8AC3E}">
        <p14:creationId xmlns:p14="http://schemas.microsoft.com/office/powerpoint/2010/main" val="510026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B575-335A-9323-9DE9-24258E206A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87338"/>
            <a:ext cx="10995025" cy="1125537"/>
          </a:xfrm>
        </p:spPr>
        <p:txBody>
          <a:bodyPr/>
          <a:lstStyle/>
          <a:p>
            <a:r>
              <a:rPr lang="de-DE" sz="2400" dirty="0"/>
              <a:t>Anrechnungsstunden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BF585C19-4666-EDBF-E777-255C3FB336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435808"/>
              </p:ext>
            </p:extLst>
          </p:nvPr>
        </p:nvGraphicFramePr>
        <p:xfrm>
          <a:off x="335360" y="1412875"/>
          <a:ext cx="10995660" cy="4368732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658927">
                  <a:extLst>
                    <a:ext uri="{9D8B030D-6E8A-4147-A177-3AD203B41FA5}">
                      <a16:colId xmlns:a16="http://schemas.microsoft.com/office/drawing/2014/main" val="1135711355"/>
                    </a:ext>
                  </a:extLst>
                </a:gridCol>
                <a:gridCol w="9336733">
                  <a:extLst>
                    <a:ext uri="{9D8B030D-6E8A-4147-A177-3AD203B41FA5}">
                      <a16:colId xmlns:a16="http://schemas.microsoft.com/office/drawing/2014/main" val="3642661082"/>
                    </a:ext>
                  </a:extLst>
                </a:gridCol>
              </a:tblGrid>
              <a:tr h="790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effectLst/>
                        </a:rPr>
                        <a:t>OBAS § 5 (1)</a:t>
                      </a:r>
                    </a:p>
                  </a:txBody>
                  <a:tcPr marL="63089" marR="63089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dirty="0">
                          <a:effectLst/>
                          <a:latin typeface="+mn-lt"/>
                        </a:rPr>
                        <a:t>Für die Ausbildung stehen durchschnittlich </a:t>
                      </a:r>
                      <a:r>
                        <a:rPr lang="de-DE" sz="1400" b="1" u="sng" dirty="0">
                          <a:effectLst/>
                          <a:latin typeface="+mn-lt"/>
                        </a:rPr>
                        <a:t>sieben Ausbildungsstunden </a:t>
                      </a:r>
                      <a:r>
                        <a:rPr lang="de-DE" sz="1400" b="0" dirty="0">
                          <a:effectLst/>
                          <a:latin typeface="+mn-lt"/>
                        </a:rPr>
                        <a:t>pro Woche zur Verfügung. 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dirty="0">
                          <a:effectLst/>
                          <a:latin typeface="+mn-lt"/>
                        </a:rPr>
                        <a:t>Für die Teilnahme an der Ausbildung erhalten die Lehrkräfte in Ausbildung während der gesamten Ausbildungszeit </a:t>
                      </a:r>
                      <a:r>
                        <a:rPr lang="de-DE" sz="1400" b="1" u="sng" dirty="0">
                          <a:effectLst/>
                          <a:latin typeface="+mn-lt"/>
                        </a:rPr>
                        <a:t>sechs Anrechnungsstunden</a:t>
                      </a:r>
                      <a:r>
                        <a:rPr lang="de-DE" sz="1400" b="0" dirty="0">
                          <a:effectLst/>
                          <a:latin typeface="+mn-lt"/>
                        </a:rPr>
                        <a:t> auf ihre Unterrichtsverpflichtung.</a:t>
                      </a:r>
                    </a:p>
                  </a:txBody>
                  <a:tcPr marL="63089" marR="63089" marT="0" marB="0" anchor="ctr"/>
                </a:tc>
                <a:extLst>
                  <a:ext uri="{0D108BD9-81ED-4DB2-BD59-A6C34878D82A}">
                    <a16:rowId xmlns:a16="http://schemas.microsoft.com/office/drawing/2014/main" val="2625883265"/>
                  </a:ext>
                </a:extLst>
              </a:tr>
              <a:tr h="6234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effectLst/>
                        </a:rPr>
                        <a:t>OBAS § 9 (2)</a:t>
                      </a:r>
                    </a:p>
                  </a:txBody>
                  <a:tcPr marL="63089" marR="63089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dirty="0">
                          <a:effectLst/>
                          <a:latin typeface="+mn-lt"/>
                        </a:rPr>
                        <a:t>Es werden durchschnittlich </a:t>
                      </a:r>
                      <a:r>
                        <a:rPr lang="de-DE" sz="1400" b="1" u="sng" dirty="0">
                          <a:effectLst/>
                          <a:latin typeface="+mn-lt"/>
                        </a:rPr>
                        <a:t>sechs Wochenstunden </a:t>
                      </a:r>
                      <a:r>
                        <a:rPr lang="de-DE" sz="1400" b="0" u="none" dirty="0">
                          <a:effectLst/>
                          <a:latin typeface="+mn-lt"/>
                        </a:rPr>
                        <a:t>vom Zentrum für schulpraktische Lehrerausbildung                                  </a:t>
                      </a:r>
                      <a:r>
                        <a:rPr lang="de-DE" sz="1400" b="0" dirty="0">
                          <a:effectLst/>
                          <a:latin typeface="+mn-lt"/>
                        </a:rPr>
                        <a:t>und </a:t>
                      </a:r>
                      <a:r>
                        <a:rPr lang="de-DE" sz="1400" b="1" u="sng" dirty="0">
                          <a:effectLst/>
                          <a:latin typeface="+mn-lt"/>
                        </a:rPr>
                        <a:t>eine Wochenstunde </a:t>
                      </a:r>
                      <a:r>
                        <a:rPr lang="de-DE" sz="1400" b="0" u="none" dirty="0">
                          <a:effectLst/>
                          <a:latin typeface="+mn-lt"/>
                        </a:rPr>
                        <a:t>von der Ausbildungsschule </a:t>
                      </a:r>
                      <a:r>
                        <a:rPr lang="de-DE" sz="1400" b="0" dirty="0">
                          <a:effectLst/>
                          <a:latin typeface="+mn-lt"/>
                        </a:rPr>
                        <a:t>durchgeführt.</a:t>
                      </a:r>
                      <a:endParaRPr lang="de-DE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89" marR="63089" marT="0" marB="0" anchor="ctr"/>
                </a:tc>
                <a:extLst>
                  <a:ext uri="{0D108BD9-81ED-4DB2-BD59-A6C34878D82A}">
                    <a16:rowId xmlns:a16="http://schemas.microsoft.com/office/drawing/2014/main" val="3965476871"/>
                  </a:ext>
                </a:extLst>
              </a:tr>
              <a:tr h="13541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effectLst/>
                        </a:rPr>
                        <a:t>OBAS § 11 (2-4)</a:t>
                      </a:r>
                    </a:p>
                  </a:txBody>
                  <a:tcPr marL="63089" marR="63089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Die Schulleitung benennt </a:t>
                      </a:r>
                      <a:r>
                        <a:rPr lang="de-DE" sz="1400" b="1" u="sng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jedem Fach eine schulische Ausbilderin</a:t>
                      </a:r>
                      <a:r>
                        <a:rPr lang="de-DE" sz="1400" b="0" u="sng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oder einen schulischen Ausbilder.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400" b="0" dirty="0">
                          <a:effectLst/>
                          <a:latin typeface="+mn-lt"/>
                        </a:rPr>
                        <a:t>Den Lehrkräften in Ausbildung ist Gelegenheit zu geben, … </a:t>
                      </a:r>
                      <a:r>
                        <a:rPr lang="de-DE" sz="1400" b="1" u="sng" dirty="0">
                          <a:effectLst/>
                          <a:latin typeface="+mn-lt"/>
                        </a:rPr>
                        <a:t>am Unterricht der schulischen Ausbilderinnen und Ausbilder teilzunehmen.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400" b="0" dirty="0">
                          <a:effectLst/>
                          <a:latin typeface="+mn-lt"/>
                        </a:rPr>
                        <a:t>Sie haben </a:t>
                      </a:r>
                      <a:r>
                        <a:rPr lang="de-DE" sz="1400" b="1" u="sng" dirty="0">
                          <a:effectLst/>
                          <a:latin typeface="+mn-lt"/>
                        </a:rPr>
                        <a:t>Anspruch auf wöchentliche Beratung </a:t>
                      </a:r>
                      <a:r>
                        <a:rPr lang="de-DE" sz="1400" b="0" dirty="0">
                          <a:effectLst/>
                          <a:latin typeface="+mn-lt"/>
                        </a:rPr>
                        <a:t>durch die Ausbilderinnen und Ausbilder der Schule. </a:t>
                      </a:r>
                    </a:p>
                  </a:txBody>
                  <a:tcPr marL="63089" marR="63089" marT="0" marB="0" anchor="ctr"/>
                </a:tc>
                <a:extLst>
                  <a:ext uri="{0D108BD9-81ED-4DB2-BD59-A6C34878D82A}">
                    <a16:rowId xmlns:a16="http://schemas.microsoft.com/office/drawing/2014/main" val="3854094810"/>
                  </a:ext>
                </a:extLst>
              </a:tr>
              <a:tr h="4152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effectLst/>
                        </a:rPr>
                        <a:t>OBAS § 11 (5)</a:t>
                      </a:r>
                    </a:p>
                  </a:txBody>
                  <a:tcPr marL="63089" marR="63089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dirty="0">
                          <a:effectLst/>
                          <a:latin typeface="+mn-lt"/>
                        </a:rPr>
                        <a:t>Für die Ausbildungsarbeit … erhält die Schule </a:t>
                      </a:r>
                      <a:r>
                        <a:rPr lang="de-DE" sz="1400" b="1" u="sng" dirty="0">
                          <a:effectLst/>
                          <a:latin typeface="+mn-lt"/>
                        </a:rPr>
                        <a:t>zwei Anrechnungsstunden</a:t>
                      </a:r>
                      <a:r>
                        <a:rPr lang="de-DE" sz="1400" b="0" dirty="0">
                          <a:effectLst/>
                          <a:latin typeface="+mn-lt"/>
                        </a:rPr>
                        <a:t>, die für Ausbildungszwecke zu verwenden sind.</a:t>
                      </a:r>
                      <a:endParaRPr lang="de-DE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89" marR="63089" marT="0" marB="0" anchor="ctr"/>
                </a:tc>
                <a:extLst>
                  <a:ext uri="{0D108BD9-81ED-4DB2-BD59-A6C34878D82A}">
                    <a16:rowId xmlns:a16="http://schemas.microsoft.com/office/drawing/2014/main" val="292435860"/>
                  </a:ext>
                </a:extLst>
              </a:tr>
              <a:tr h="1160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Verfügung </a:t>
                      </a:r>
                      <a:r>
                        <a:rPr lang="de-DE" sz="1050" dirty="0">
                          <a:effectLst/>
                        </a:rPr>
                        <a:t> </a:t>
                      </a:r>
                      <a:r>
                        <a:rPr lang="de-DE" sz="1000" dirty="0">
                          <a:effectLst/>
                        </a:rPr>
                        <a:t>      </a:t>
                      </a:r>
                      <a:r>
                        <a:rPr lang="de-DE" sz="900" b="0" dirty="0">
                          <a:effectLst/>
                        </a:rPr>
                        <a:t>vom 18.04.2023/18.06.2019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b="0" dirty="0">
                          <a:effectLst/>
                        </a:rPr>
                        <a:t>„Hinweise zur Ausbildung nach OBAS und zur Pädagogischen Einführung“, AD Hartmann</a:t>
                      </a:r>
                      <a:endParaRPr lang="de-DE" sz="900" b="0" dirty="0">
                        <a:effectLst/>
                      </a:endParaRPr>
                    </a:p>
                  </a:txBody>
                  <a:tcPr marL="63089" marR="63089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dirty="0">
                          <a:effectLst/>
                          <a:latin typeface="+mn-lt"/>
                        </a:rPr>
                        <a:t>Die Ausbildungsverpflichtung </a:t>
                      </a:r>
                      <a:r>
                        <a:rPr lang="de-DE" sz="1400" b="1" u="sng" dirty="0">
                          <a:effectLst/>
                          <a:latin typeface="+mn-lt"/>
                        </a:rPr>
                        <a:t>im Seminar umfasst durchschnittlich 6 Wochenstunden</a:t>
                      </a:r>
                      <a:r>
                        <a:rPr lang="de-DE" sz="1400" b="0" u="sng" dirty="0">
                          <a:effectLst/>
                          <a:latin typeface="+mn-lt"/>
                        </a:rPr>
                        <a:t>. </a:t>
                      </a:r>
                      <a:endParaRPr lang="de-DE" sz="1400" b="0" dirty="0">
                        <a:effectLst/>
                        <a:latin typeface="+mn-lt"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dirty="0">
                          <a:effectLst/>
                          <a:latin typeface="+mn-lt"/>
                        </a:rPr>
                        <a:t>Diese werden ergänzt durch insgesamt </a:t>
                      </a:r>
                      <a:r>
                        <a:rPr lang="de-DE" sz="1400" b="1" u="sng" dirty="0">
                          <a:effectLst/>
                          <a:latin typeface="+mn-lt"/>
                        </a:rPr>
                        <a:t>2 Wochenstunden, die die Schule für Ausbildung sicherstellt.</a:t>
                      </a:r>
                      <a:endParaRPr lang="de-DE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89" marR="63089" marT="0" marB="0" anchor="ctr"/>
                </a:tc>
                <a:extLst>
                  <a:ext uri="{0D108BD9-81ED-4DB2-BD59-A6C34878D82A}">
                    <a16:rowId xmlns:a16="http://schemas.microsoft.com/office/drawing/2014/main" val="2476656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442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CDC7AA-E6B9-1488-256E-EB41F0A66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Stundenanteile: Ausbildung an Schule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CF86FACB-B616-42DB-88FC-00A9632161E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79247973"/>
              </p:ext>
            </p:extLst>
          </p:nvPr>
        </p:nvGraphicFramePr>
        <p:xfrm>
          <a:off x="406400" y="2205038"/>
          <a:ext cx="11376023" cy="325754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8724115">
                  <a:extLst>
                    <a:ext uri="{9D8B030D-6E8A-4147-A177-3AD203B41FA5}">
                      <a16:colId xmlns:a16="http://schemas.microsoft.com/office/drawing/2014/main" val="538754409"/>
                    </a:ext>
                  </a:extLst>
                </a:gridCol>
                <a:gridCol w="662977">
                  <a:extLst>
                    <a:ext uri="{9D8B030D-6E8A-4147-A177-3AD203B41FA5}">
                      <a16:colId xmlns:a16="http://schemas.microsoft.com/office/drawing/2014/main" val="1644446230"/>
                    </a:ext>
                  </a:extLst>
                </a:gridCol>
                <a:gridCol w="662977">
                  <a:extLst>
                    <a:ext uri="{9D8B030D-6E8A-4147-A177-3AD203B41FA5}">
                      <a16:colId xmlns:a16="http://schemas.microsoft.com/office/drawing/2014/main" val="3171642517"/>
                    </a:ext>
                  </a:extLst>
                </a:gridCol>
                <a:gridCol w="662977">
                  <a:extLst>
                    <a:ext uri="{9D8B030D-6E8A-4147-A177-3AD203B41FA5}">
                      <a16:colId xmlns:a16="http://schemas.microsoft.com/office/drawing/2014/main" val="1999017446"/>
                    </a:ext>
                  </a:extLst>
                </a:gridCol>
                <a:gridCol w="662977">
                  <a:extLst>
                    <a:ext uri="{9D8B030D-6E8A-4147-A177-3AD203B41FA5}">
                      <a16:colId xmlns:a16="http://schemas.microsoft.com/office/drawing/2014/main" val="63057289"/>
                    </a:ext>
                  </a:extLst>
                </a:gridCol>
              </a:tblGrid>
              <a:tr h="501399">
                <a:tc>
                  <a:txBody>
                    <a:bodyPr/>
                    <a:lstStyle/>
                    <a:p>
                      <a:pPr algn="r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000" dirty="0">
                          <a:effectLst/>
                        </a:rPr>
                        <a:t>Halbjahre</a:t>
                      </a:r>
                      <a:endParaRPr lang="de-D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97" marR="71597" marT="17780" marB="17780" anchor="b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effectLst/>
                        </a:rPr>
                        <a:t>1.</a:t>
                      </a:r>
                      <a:endParaRPr lang="de-DE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97" marR="71597" marT="17780" marB="17780" anchor="b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effectLst/>
                        </a:rPr>
                        <a:t>2.</a:t>
                      </a:r>
                      <a:endParaRPr lang="de-DE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97" marR="71597" marT="17780" marB="17780" anchor="b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effectLst/>
                        </a:rPr>
                        <a:t>3.</a:t>
                      </a:r>
                      <a:endParaRPr lang="de-DE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97" marR="71597" marT="17780" marB="17780" anchor="b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effectLst/>
                        </a:rPr>
                        <a:t>4.</a:t>
                      </a:r>
                      <a:endParaRPr lang="de-DE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97" marR="71597" marT="17780" marB="17780" anchor="b"/>
                </a:tc>
                <a:extLst>
                  <a:ext uri="{0D108BD9-81ED-4DB2-BD59-A6C34878D82A}">
                    <a16:rowId xmlns:a16="http://schemas.microsoft.com/office/drawing/2014/main" val="2379765059"/>
                  </a:ext>
                </a:extLst>
              </a:tr>
              <a:tr h="477046"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spc="-130" baseline="0" dirty="0">
                          <a:effectLst/>
                        </a:rPr>
                        <a:t>Anrechnungsstunden </a:t>
                      </a:r>
                    </a:p>
                    <a:p>
                      <a:pPr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000" b="0" spc="-130" baseline="0" dirty="0">
                          <a:effectLst/>
                        </a:rPr>
                        <a:t>auf die Unterrichtsverpflichtung für Ausbildung</a:t>
                      </a:r>
                      <a:endParaRPr lang="de-DE" sz="2000" b="0" spc="-130" baseline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97" marR="71597" marT="17780" marB="1778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b="1" dirty="0">
                          <a:effectLst/>
                        </a:rPr>
                        <a:t>6</a:t>
                      </a:r>
                      <a:endParaRPr lang="de-DE" sz="2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97" marR="71597" marT="17780" marB="1778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b="1" dirty="0">
                          <a:effectLst/>
                        </a:rPr>
                        <a:t>6</a:t>
                      </a:r>
                      <a:endParaRPr lang="de-DE" sz="2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97" marR="71597" marT="17780" marB="1778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b="1" dirty="0">
                          <a:effectLst/>
                        </a:rPr>
                        <a:t>6</a:t>
                      </a:r>
                      <a:endParaRPr lang="de-DE" sz="2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97" marR="71597" marT="17780" marB="1778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b="1" dirty="0">
                          <a:effectLst/>
                        </a:rPr>
                        <a:t>6</a:t>
                      </a:r>
                      <a:endParaRPr lang="de-DE" sz="2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97" marR="71597" marT="17780" marB="17780"/>
                </a:tc>
                <a:extLst>
                  <a:ext uri="{0D108BD9-81ED-4DB2-BD59-A6C34878D82A}">
                    <a16:rowId xmlns:a16="http://schemas.microsoft.com/office/drawing/2014/main" val="3151038796"/>
                  </a:ext>
                </a:extLst>
              </a:tr>
              <a:tr h="944051"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effectLst/>
                        </a:rPr>
                        <a:t>Ausbildungsstunden durch die Schule</a:t>
                      </a:r>
                    </a:p>
                    <a:p>
                      <a:pPr marL="342900" indent="-34290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b="0" dirty="0">
                          <a:effectLst/>
                        </a:rPr>
                        <a:t>Fach 1: Hospitation/Unterricht unter Anleitung/ …</a:t>
                      </a:r>
                    </a:p>
                    <a:p>
                      <a:pPr marL="342900" marR="0" lvl="0" indent="-342900" algn="l" defTabSz="914400" rtl="0" eaLnBrk="1" fontAlgn="auto" latin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b="0" dirty="0">
                          <a:effectLst/>
                        </a:rPr>
                        <a:t>Fach 2: Hospitation/Unterricht unter Anleitung/ …</a:t>
                      </a:r>
                      <a:endParaRPr lang="de-DE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97" marR="71597" marT="17780" marB="1778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2400" b="1" dirty="0">
                        <a:effectLst/>
                      </a:endParaRPr>
                    </a:p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b="1" dirty="0">
                          <a:effectLst/>
                        </a:rPr>
                        <a:t>1</a:t>
                      </a:r>
                    </a:p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b="1" dirty="0">
                          <a:effectLst/>
                        </a:rPr>
                        <a:t>1</a:t>
                      </a:r>
                      <a:endParaRPr lang="de-DE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97" marR="71597" marT="17780" marB="1778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2400" b="1" dirty="0">
                        <a:effectLst/>
                      </a:endParaRPr>
                    </a:p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b="1" dirty="0">
                          <a:effectLst/>
                        </a:rPr>
                        <a:t>1</a:t>
                      </a:r>
                    </a:p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b="1" dirty="0">
                          <a:effectLst/>
                        </a:rPr>
                        <a:t>1</a:t>
                      </a:r>
                      <a:endParaRPr lang="de-DE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97" marR="71597" marT="17780" marB="1778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2400" b="1" dirty="0">
                        <a:effectLst/>
                      </a:endParaRPr>
                    </a:p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b="1" dirty="0">
                          <a:effectLst/>
                        </a:rPr>
                        <a:t>1</a:t>
                      </a:r>
                    </a:p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b="1" dirty="0">
                          <a:effectLst/>
                        </a:rPr>
                        <a:t>1</a:t>
                      </a:r>
                      <a:endParaRPr lang="de-DE" sz="2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97" marR="71597" marT="17780" marB="1778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2400" b="1" dirty="0">
                        <a:effectLst/>
                      </a:endParaRPr>
                    </a:p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b="1" dirty="0">
                          <a:effectLst/>
                        </a:rPr>
                        <a:t>1</a:t>
                      </a:r>
                    </a:p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b="1" dirty="0">
                          <a:effectLst/>
                        </a:rPr>
                        <a:t>1</a:t>
                      </a:r>
                      <a:endParaRPr lang="de-DE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97" marR="71597" marT="17780" marB="17780"/>
                </a:tc>
                <a:extLst>
                  <a:ext uri="{0D108BD9-81ED-4DB2-BD59-A6C34878D82A}">
                    <a16:rowId xmlns:a16="http://schemas.microsoft.com/office/drawing/2014/main" val="4236939152"/>
                  </a:ext>
                </a:extLst>
              </a:tr>
              <a:tr h="540822">
                <a:tc>
                  <a:txBody>
                    <a:bodyPr/>
                    <a:lstStyle/>
                    <a:p>
                      <a:pPr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effectLst/>
                        </a:rPr>
                        <a:t>Selbstständiger Unterricht </a:t>
                      </a:r>
                      <a:r>
                        <a:rPr lang="de-DE" sz="2000" b="0" dirty="0">
                          <a:effectLst/>
                        </a:rPr>
                        <a:t>in der Grundschule</a:t>
                      </a:r>
                      <a:endParaRPr lang="de-DE" sz="2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97" marR="71597" marT="17780" marB="1778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effectLst/>
                        </a:rPr>
                        <a:t>20   </a:t>
                      </a:r>
                      <a:endParaRPr lang="de-DE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97" marR="71597" marT="17780" marB="1778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effectLst/>
                        </a:rPr>
                        <a:t>20</a:t>
                      </a:r>
                      <a:endParaRPr lang="de-DE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97" marR="71597" marT="17780" marB="1778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effectLst/>
                        </a:rPr>
                        <a:t>20     </a:t>
                      </a:r>
                      <a:endParaRPr lang="de-DE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97" marR="71597" marT="17780" marB="1778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effectLst/>
                        </a:rPr>
                        <a:t>20</a:t>
                      </a:r>
                      <a:endParaRPr lang="de-DE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97" marR="71597" marT="17780" marB="17780" anchor="ctr"/>
                </a:tc>
                <a:extLst>
                  <a:ext uri="{0D108BD9-81ED-4DB2-BD59-A6C34878D82A}">
                    <a16:rowId xmlns:a16="http://schemas.microsoft.com/office/drawing/2014/main" val="1397216929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914FEE24-1FBF-3A60-377F-855C8E78DB8C}"/>
              </a:ext>
            </a:extLst>
          </p:cNvPr>
          <p:cNvSpPr txBox="1"/>
          <p:nvPr/>
        </p:nvSpPr>
        <p:spPr>
          <a:xfrm>
            <a:off x="4223792" y="6165304"/>
            <a:ext cx="5442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Gemäß Verfügung der BR D (AD Hartmann) 2023 </a:t>
            </a:r>
          </a:p>
        </p:txBody>
      </p:sp>
    </p:spTree>
    <p:extLst>
      <p:ext uri="{BB962C8B-B14F-4D97-AF65-F5344CB8AC3E}">
        <p14:creationId xmlns:p14="http://schemas.microsoft.com/office/powerpoint/2010/main" val="2043404199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BR-D Farben">
      <a:dk1>
        <a:sysClr val="windowText" lastClr="000000"/>
      </a:dk1>
      <a:lt1>
        <a:sysClr val="window" lastClr="FFFFFF"/>
      </a:lt1>
      <a:dk2>
        <a:srgbClr val="3F3F3F"/>
      </a:dk2>
      <a:lt2>
        <a:srgbClr val="F2F2F2"/>
      </a:lt2>
      <a:accent1>
        <a:srgbClr val="99D9F9"/>
      </a:accent1>
      <a:accent2>
        <a:srgbClr val="C2D64A"/>
      </a:accent2>
      <a:accent3>
        <a:srgbClr val="89878D"/>
      </a:accent3>
      <a:accent4>
        <a:srgbClr val="BEBEBE"/>
      </a:accent4>
      <a:accent5>
        <a:srgbClr val="D2D7BB"/>
      </a:accent5>
      <a:accent6>
        <a:srgbClr val="3494BA"/>
      </a:accent6>
      <a:hlink>
        <a:srgbClr val="00B0F0"/>
      </a:hlink>
      <a:folHlink>
        <a:srgbClr val="7030A0"/>
      </a:folHlink>
    </a:clrScheme>
    <a:fontScheme name="Standarddesign">
      <a:majorFont>
        <a:latin typeface="Arial-BoldMT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E2001A"/>
        </a:dk2>
        <a:lt2>
          <a:srgbClr val="009036"/>
        </a:lt2>
        <a:accent1>
          <a:srgbClr val="ACACAC"/>
        </a:accent1>
        <a:accent2>
          <a:srgbClr val="F294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DB8600"/>
        </a:accent6>
        <a:hlink>
          <a:srgbClr val="B1C800"/>
        </a:hlink>
        <a:folHlink>
          <a:srgbClr val="E751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1337</Words>
  <Application>Microsoft Office PowerPoint</Application>
  <PresentationFormat>Breitbild</PresentationFormat>
  <Paragraphs>295</Paragraphs>
  <Slides>19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6" baseType="lpstr">
      <vt:lpstr>Arial</vt:lpstr>
      <vt:lpstr>Arial-BoldMT</vt:lpstr>
      <vt:lpstr>Calibri</vt:lpstr>
      <vt:lpstr>Courier New</vt:lpstr>
      <vt:lpstr>Times New Roman</vt:lpstr>
      <vt:lpstr>Wingdings</vt:lpstr>
      <vt:lpstr>Standarddesign</vt:lpstr>
      <vt:lpstr>OBAS 2023   Ordnung zur berufsbegleitenden Ausbildung  von Seiteneinsteiger:innen und der Staatsprüfung im Lehramt Grundschule     </vt:lpstr>
      <vt:lpstr>Aufnahmerhythmen OBAS G in der BR Düsseldorf</vt:lpstr>
      <vt:lpstr>Aufteilung Ausbildungsregionen</vt:lpstr>
      <vt:lpstr>Aufteilung Ausbildungsregionen</vt:lpstr>
      <vt:lpstr>Zugangsvoraussetzungen OBAS Grundschule</vt:lpstr>
      <vt:lpstr>Einstellungsverfahren</vt:lpstr>
      <vt:lpstr>Einstellungsverfahren </vt:lpstr>
      <vt:lpstr>Anrechnungsstunden</vt:lpstr>
      <vt:lpstr>Stundenanteile: Ausbildung an Schule</vt:lpstr>
      <vt:lpstr>Stundenanteile: Ausbildung am ZfsL</vt:lpstr>
      <vt:lpstr>Organisation OBAS G</vt:lpstr>
      <vt:lpstr>Einarbeitungsphase in der Schule: 5 WS Ausbildungsstunden</vt:lpstr>
      <vt:lpstr>Ausbildung in den Fächern</vt:lpstr>
      <vt:lpstr>Eingangsphase: Seminarveranstaltungen</vt:lpstr>
      <vt:lpstr>Individuelle Beratungen im Verlauf der OBAS</vt:lpstr>
      <vt:lpstr>Eingangsphase: Individuelle Beratung</vt:lpstr>
      <vt:lpstr>Entlastungsstunden</vt:lpstr>
      <vt:lpstr>Informationen</vt:lpstr>
      <vt:lpstr>Vielen Dank!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Powerpointvorlage_BRD-16/9</dc:title>
  <dc:creator>Grafikzentrum © BRD</dc:creator>
  <cp:lastModifiedBy>Feustel, Andrea</cp:lastModifiedBy>
  <cp:revision>147</cp:revision>
  <dcterms:created xsi:type="dcterms:W3CDTF">2007-05-30T20:34:34Z</dcterms:created>
  <dcterms:modified xsi:type="dcterms:W3CDTF">2024-03-20T11:31:51Z</dcterms:modified>
</cp:coreProperties>
</file>